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Lst>
  <p:notesMasterIdLst>
    <p:notesMasterId r:id="rId27"/>
  </p:notesMasterIdLst>
  <p:handoutMasterIdLst>
    <p:handoutMasterId r:id="rId28"/>
  </p:handoutMasterIdLst>
  <p:sldIdLst>
    <p:sldId id="333" r:id="rId5"/>
    <p:sldId id="334" r:id="rId6"/>
    <p:sldId id="256" r:id="rId7"/>
    <p:sldId id="324" r:id="rId8"/>
    <p:sldId id="326" r:id="rId9"/>
    <p:sldId id="321" r:id="rId10"/>
    <p:sldId id="327" r:id="rId11"/>
    <p:sldId id="328" r:id="rId12"/>
    <p:sldId id="329" r:id="rId13"/>
    <p:sldId id="330" r:id="rId14"/>
    <p:sldId id="331" r:id="rId15"/>
    <p:sldId id="332" r:id="rId16"/>
    <p:sldId id="335" r:id="rId17"/>
    <p:sldId id="336" r:id="rId18"/>
    <p:sldId id="337" r:id="rId19"/>
    <p:sldId id="338" r:id="rId20"/>
    <p:sldId id="340" r:id="rId21"/>
    <p:sldId id="341" r:id="rId22"/>
    <p:sldId id="339" r:id="rId23"/>
    <p:sldId id="342" r:id="rId24"/>
    <p:sldId id="343" r:id="rId25"/>
    <p:sldId id="344"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177"/>
    <a:srgbClr val="AF192E"/>
    <a:srgbClr val="009999"/>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90" autoAdjust="0"/>
    <p:restoredTop sz="95660" autoAdjust="0"/>
  </p:normalViewPr>
  <p:slideViewPr>
    <p:cSldViewPr snapToGrid="0">
      <p:cViewPr varScale="1">
        <p:scale>
          <a:sx n="115" d="100"/>
          <a:sy n="115" d="100"/>
        </p:scale>
        <p:origin x="120" y="186"/>
      </p:cViewPr>
      <p:guideLst/>
    </p:cSldViewPr>
  </p:slideViewPr>
  <p:outlineViewPr>
    <p:cViewPr>
      <p:scale>
        <a:sx n="33" d="100"/>
        <a:sy n="33" d="100"/>
      </p:scale>
      <p:origin x="0" y="-4464"/>
    </p:cViewPr>
  </p:outlineViewPr>
  <p:notesTextViewPr>
    <p:cViewPr>
      <p:scale>
        <a:sx n="1" d="1"/>
        <a:sy n="1" d="1"/>
      </p:scale>
      <p:origin x="0" y="0"/>
    </p:cViewPr>
  </p:notesTextViewPr>
  <p:sorterViewPr>
    <p:cViewPr varScale="1">
      <p:scale>
        <a:sx n="1" d="1"/>
        <a:sy n="1" d="1"/>
      </p:scale>
      <p:origin x="0" y="-314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727EB6-9243-4286-A362-6AC6AA730402}" type="doc">
      <dgm:prSet loTypeId="urn:microsoft.com/office/officeart/2005/8/layout/pyramid1" loCatId="pyramid" qsTypeId="urn:microsoft.com/office/officeart/2005/8/quickstyle/3d2" qsCatId="3D" csTypeId="urn:microsoft.com/office/officeart/2005/8/colors/accent1_2" csCatId="accent1" phldr="1"/>
      <dgm:spPr/>
    </dgm:pt>
    <dgm:pt modelId="{CB99C722-DEB7-47AC-BF1D-9B20EC4D5FEE}">
      <dgm:prSet phldrT="[Text]" custT="1"/>
      <dgm:spPr>
        <a:solidFill>
          <a:schemeClr val="accent1"/>
        </a:solidFill>
      </dgm:spPr>
      <dgm:t>
        <a:bodyPr/>
        <a:lstStyle/>
        <a:p>
          <a:pPr>
            <a:lnSpc>
              <a:spcPct val="90000"/>
            </a:lnSpc>
            <a:spcAft>
              <a:spcPct val="35000"/>
            </a:spcAft>
          </a:pPr>
          <a:endParaRPr lang="en-US" sz="2400" spc="-100" baseline="0" dirty="0">
            <a:solidFill>
              <a:schemeClr val="bg1"/>
            </a:solidFill>
            <a:effectLst>
              <a:outerShdw blurRad="50800" dist="38100" dir="2700000" algn="tl" rotWithShape="0">
                <a:prstClr val="black"/>
              </a:outerShdw>
            </a:effectLst>
          </a:endParaRPr>
        </a:p>
        <a:p>
          <a:pPr>
            <a:lnSpc>
              <a:spcPct val="90000"/>
            </a:lnSpc>
            <a:spcAft>
              <a:spcPct val="35000"/>
            </a:spcAft>
          </a:pPr>
          <a:endParaRPr lang="en-US" sz="2400" spc="-100" baseline="0" dirty="0">
            <a:solidFill>
              <a:schemeClr val="bg1"/>
            </a:solidFill>
            <a:effectLst>
              <a:outerShdw blurRad="50800" dist="38100" dir="2700000" algn="tl" rotWithShape="0">
                <a:prstClr val="black"/>
              </a:outerShdw>
            </a:effectLst>
          </a:endParaRPr>
        </a:p>
        <a:p>
          <a:pPr>
            <a:lnSpc>
              <a:spcPct val="90000"/>
            </a:lnSpc>
            <a:spcAft>
              <a:spcPct val="35000"/>
            </a:spcAft>
          </a:pPr>
          <a:endParaRPr lang="en-US" sz="2800" b="1" spc="-100" baseline="0" dirty="0">
            <a:solidFill>
              <a:schemeClr val="bg1"/>
            </a:solidFill>
            <a:effectLst>
              <a:outerShdw blurRad="50800" dist="38100" dir="2700000" algn="tl" rotWithShape="0">
                <a:prstClr val="black"/>
              </a:outerShdw>
            </a:effectLst>
          </a:endParaRPr>
        </a:p>
        <a:p>
          <a:pPr>
            <a:lnSpc>
              <a:spcPct val="100000"/>
            </a:lnSpc>
            <a:spcAft>
              <a:spcPts val="600"/>
            </a:spcAft>
          </a:pPr>
          <a:r>
            <a:rPr lang="en-US" sz="3600" b="1" spc="-100" baseline="0" dirty="0">
              <a:solidFill>
                <a:schemeClr val="bg1"/>
              </a:solidFill>
              <a:effectLst>
                <a:outerShdw blurRad="50800" dist="38100" dir="2700000" algn="tl" rotWithShape="0">
                  <a:prstClr val="black"/>
                </a:outerShdw>
              </a:effectLst>
            </a:rPr>
            <a:t>Specialty</a:t>
          </a:r>
        </a:p>
        <a:p>
          <a:pPr>
            <a:lnSpc>
              <a:spcPct val="90000"/>
            </a:lnSpc>
            <a:spcAft>
              <a:spcPct val="35000"/>
            </a:spcAft>
          </a:pPr>
          <a:r>
            <a:rPr lang="en-US" sz="2400" b="1" spc="0" baseline="0" dirty="0">
              <a:solidFill>
                <a:schemeClr val="bg1"/>
              </a:solidFill>
              <a:effectLst>
                <a:outerShdw blurRad="50800" dist="38100" dir="2700000" algn="tl" rotWithShape="0">
                  <a:prstClr val="black"/>
                </a:outerShdw>
              </a:effectLst>
            </a:rPr>
            <a:t>Irrevocable Trust</a:t>
          </a:r>
        </a:p>
      </dgm:t>
    </dgm:pt>
    <dgm:pt modelId="{6CBC98E8-DDEB-4D50-9E36-7A2BB5217C6A}" type="parTrans" cxnId="{2A25CD31-7C7A-4B9B-ACC5-4ECCBDDC0CB1}">
      <dgm:prSet/>
      <dgm:spPr/>
      <dgm:t>
        <a:bodyPr/>
        <a:lstStyle/>
        <a:p>
          <a:endParaRPr lang="en-US"/>
        </a:p>
      </dgm:t>
    </dgm:pt>
    <dgm:pt modelId="{13FB2F60-844B-46E0-9478-2FBC0FC2AB0C}" type="sibTrans" cxnId="{2A25CD31-7C7A-4B9B-ACC5-4ECCBDDC0CB1}">
      <dgm:prSet/>
      <dgm:spPr/>
      <dgm:t>
        <a:bodyPr/>
        <a:lstStyle/>
        <a:p>
          <a:endParaRPr lang="en-US"/>
        </a:p>
      </dgm:t>
    </dgm:pt>
    <dgm:pt modelId="{68FC4645-200B-4C33-ACE2-31642250DEB7}">
      <dgm:prSet phldrT="[Text]" custT="1"/>
      <dgm:spPr>
        <a:solidFill>
          <a:srgbClr val="92D050"/>
        </a:solidFill>
      </dgm:spPr>
      <dgm:t>
        <a:bodyPr/>
        <a:lstStyle/>
        <a:p>
          <a:pPr algn="ctr">
            <a:lnSpc>
              <a:spcPct val="100000"/>
            </a:lnSpc>
            <a:spcAft>
              <a:spcPts val="600"/>
            </a:spcAft>
          </a:pPr>
          <a:r>
            <a:rPr lang="en-US" sz="4000" b="1">
              <a:solidFill>
                <a:schemeClr val="bg1"/>
              </a:solidFill>
              <a:effectLst>
                <a:outerShdw blurRad="50800" dist="38100" dir="2700000" algn="tl" rotWithShape="0">
                  <a:prstClr val="black"/>
                </a:outerShdw>
              </a:effectLst>
            </a:rPr>
            <a:t>Legacy</a:t>
          </a:r>
        </a:p>
        <a:p>
          <a:pPr algn="ctr">
            <a:lnSpc>
              <a:spcPct val="100000"/>
            </a:lnSpc>
            <a:spcAft>
              <a:spcPts val="0"/>
            </a:spcAft>
          </a:pPr>
          <a:r>
            <a:rPr lang="en-US" sz="2400" b="1">
              <a:solidFill>
                <a:schemeClr val="bg1"/>
              </a:solidFill>
              <a:effectLst>
                <a:outerShdw blurRad="50800" dist="38100" dir="2700000" algn="tl" rotWithShape="0">
                  <a:prstClr val="black"/>
                </a:outerShdw>
              </a:effectLst>
            </a:rPr>
            <a:t>Will</a:t>
          </a:r>
          <a:r>
            <a:rPr lang="en-US" sz="2800" b="1">
              <a:solidFill>
                <a:schemeClr val="bg1"/>
              </a:solidFill>
              <a:effectLst>
                <a:outerShdw blurRad="50800" dist="38100" dir="2700000" algn="tl" rotWithShape="0">
                  <a:prstClr val="black"/>
                </a:outerShdw>
              </a:effectLst>
            </a:rPr>
            <a:t>     </a:t>
          </a:r>
        </a:p>
        <a:p>
          <a:pPr algn="ctr">
            <a:lnSpc>
              <a:spcPct val="100000"/>
            </a:lnSpc>
            <a:spcAft>
              <a:spcPts val="0"/>
            </a:spcAft>
          </a:pPr>
          <a:r>
            <a:rPr lang="en-US" sz="2400" b="1">
              <a:solidFill>
                <a:schemeClr val="bg1"/>
              </a:solidFill>
              <a:effectLst>
                <a:outerShdw blurRad="50800" dist="38100" dir="2700000" algn="tl" rotWithShape="0">
                  <a:prstClr val="black"/>
                </a:outerShdw>
              </a:effectLst>
            </a:rPr>
            <a:t>Revocable Living Trust</a:t>
          </a:r>
          <a:r>
            <a:rPr lang="en-US" sz="2400">
              <a:solidFill>
                <a:schemeClr val="bg1"/>
              </a:solidFill>
              <a:effectLst>
                <a:outerShdw blurRad="50800" dist="38100" dir="2700000" algn="tl" rotWithShape="0">
                  <a:prstClr val="black"/>
                </a:outerShdw>
              </a:effectLst>
            </a:rPr>
            <a:t> </a:t>
          </a:r>
        </a:p>
      </dgm:t>
    </dgm:pt>
    <dgm:pt modelId="{6B377AF1-DFAE-4476-AE5C-FB59CB9EC8EB}" type="parTrans" cxnId="{C04B44F1-C3DC-4126-A9D6-4F07C82E7A1F}">
      <dgm:prSet/>
      <dgm:spPr/>
      <dgm:t>
        <a:bodyPr/>
        <a:lstStyle/>
        <a:p>
          <a:endParaRPr lang="en-US"/>
        </a:p>
      </dgm:t>
    </dgm:pt>
    <dgm:pt modelId="{C2E6E31E-B202-45B4-8E4F-C32B955D5E0F}" type="sibTrans" cxnId="{C04B44F1-C3DC-4126-A9D6-4F07C82E7A1F}">
      <dgm:prSet/>
      <dgm:spPr/>
      <dgm:t>
        <a:bodyPr/>
        <a:lstStyle/>
        <a:p>
          <a:endParaRPr lang="en-US"/>
        </a:p>
      </dgm:t>
    </dgm:pt>
    <dgm:pt modelId="{3958CBCA-BAB9-484F-9261-5E1BA6422EBF}">
      <dgm:prSet phldrT="[Text]" custT="1"/>
      <dgm:spPr>
        <a:solidFill>
          <a:srgbClr val="9933FF"/>
        </a:solidFill>
      </dgm:spPr>
      <dgm:t>
        <a:bodyPr/>
        <a:lstStyle/>
        <a:p>
          <a:pPr>
            <a:lnSpc>
              <a:spcPct val="90000"/>
            </a:lnSpc>
            <a:spcBef>
              <a:spcPct val="0"/>
            </a:spcBef>
            <a:spcAft>
              <a:spcPts val="600"/>
            </a:spcAft>
          </a:pPr>
          <a:r>
            <a:rPr lang="en-US" sz="4000" b="1" kern="1200">
              <a:solidFill>
                <a:schemeClr val="bg1"/>
              </a:solidFill>
            </a:rPr>
            <a:t>Incapacity</a:t>
          </a:r>
        </a:p>
        <a:p>
          <a:pPr indent="0">
            <a:lnSpc>
              <a:spcPts val="3000"/>
            </a:lnSpc>
            <a:spcBef>
              <a:spcPct val="0"/>
            </a:spcBef>
            <a:spcAft>
              <a:spcPts val="0"/>
            </a:spcAft>
          </a:pPr>
          <a:r>
            <a:rPr lang="en-US" sz="2400" b="1" kern="1200" spc="-100" baseline="0">
              <a:solidFill>
                <a:schemeClr val="bg1"/>
              </a:solidFill>
            </a:rPr>
            <a:t>Durable Financial Power of Attorney  </a:t>
          </a:r>
          <a:r>
            <a:rPr lang="en-US" sz="2400" b="1" kern="1200" spc="0" baseline="0">
              <a:solidFill>
                <a:schemeClr val="bg1"/>
              </a:solidFill>
            </a:rPr>
            <a:t>Healthcare</a:t>
          </a:r>
          <a:r>
            <a:rPr lang="en-US" sz="2400" b="1" kern="1200" spc="-100" baseline="0">
              <a:solidFill>
                <a:schemeClr val="bg1"/>
              </a:solidFill>
            </a:rPr>
            <a:t> </a:t>
          </a:r>
          <a:r>
            <a:rPr lang="en-US" sz="2400" b="1" kern="100" baseline="0">
              <a:solidFill>
                <a:schemeClr val="bg1"/>
              </a:solidFill>
              <a:latin typeface="Calibri" panose="020F0502020204030204" pitchFamily="34" charset="0"/>
            </a:rPr>
            <a:t>Power</a:t>
          </a:r>
          <a:r>
            <a:rPr lang="en-US" sz="2400" b="1" kern="1200" baseline="0">
              <a:solidFill>
                <a:schemeClr val="bg1"/>
              </a:solidFill>
            </a:rPr>
            <a:t> of Attorney</a:t>
          </a:r>
          <a:r>
            <a:rPr lang="en-US" sz="4600" kern="1200">
              <a:solidFill>
                <a:schemeClr val="bg1"/>
              </a:solidFill>
            </a:rPr>
            <a:t> </a:t>
          </a:r>
        </a:p>
      </dgm:t>
    </dgm:pt>
    <dgm:pt modelId="{3F222EB3-1A5C-4711-8565-BF48E5CCD03E}" type="sibTrans" cxnId="{F9064359-E710-481B-815D-1B6281055A7B}">
      <dgm:prSet/>
      <dgm:spPr/>
      <dgm:t>
        <a:bodyPr/>
        <a:lstStyle/>
        <a:p>
          <a:endParaRPr lang="en-US"/>
        </a:p>
      </dgm:t>
    </dgm:pt>
    <dgm:pt modelId="{C3DF3EF9-5B09-45E7-AD54-661169E52600}" type="parTrans" cxnId="{F9064359-E710-481B-815D-1B6281055A7B}">
      <dgm:prSet/>
      <dgm:spPr/>
      <dgm:t>
        <a:bodyPr/>
        <a:lstStyle/>
        <a:p>
          <a:endParaRPr lang="en-US"/>
        </a:p>
      </dgm:t>
    </dgm:pt>
    <dgm:pt modelId="{FCE5C4CB-9824-47F6-BC9D-52305AA73459}" type="pres">
      <dgm:prSet presAssocID="{88727EB6-9243-4286-A362-6AC6AA730402}" presName="Name0" presStyleCnt="0">
        <dgm:presLayoutVars>
          <dgm:dir/>
          <dgm:animLvl val="lvl"/>
          <dgm:resizeHandles val="exact"/>
        </dgm:presLayoutVars>
      </dgm:prSet>
      <dgm:spPr/>
    </dgm:pt>
    <dgm:pt modelId="{B7515681-56CC-4173-B70F-E2600E9FF271}" type="pres">
      <dgm:prSet presAssocID="{CB99C722-DEB7-47AC-BF1D-9B20EC4D5FEE}" presName="Name8" presStyleCnt="0"/>
      <dgm:spPr/>
    </dgm:pt>
    <dgm:pt modelId="{EEF5D2EF-CD8B-494C-974A-B52C61E0D6D2}" type="pres">
      <dgm:prSet presAssocID="{CB99C722-DEB7-47AC-BF1D-9B20EC4D5FEE}" presName="level" presStyleLbl="node1" presStyleIdx="0" presStyleCnt="3" custScaleX="99881" custScaleY="145029">
        <dgm:presLayoutVars>
          <dgm:chMax val="1"/>
          <dgm:bulletEnabled val="1"/>
        </dgm:presLayoutVars>
      </dgm:prSet>
      <dgm:spPr/>
    </dgm:pt>
    <dgm:pt modelId="{C3417C16-6E3E-470D-A2F0-B4E2E3D2CECE}" type="pres">
      <dgm:prSet presAssocID="{CB99C722-DEB7-47AC-BF1D-9B20EC4D5FEE}" presName="levelTx" presStyleLbl="revTx" presStyleIdx="0" presStyleCnt="0">
        <dgm:presLayoutVars>
          <dgm:chMax val="1"/>
          <dgm:bulletEnabled val="1"/>
        </dgm:presLayoutVars>
      </dgm:prSet>
      <dgm:spPr/>
    </dgm:pt>
    <dgm:pt modelId="{3C88BAB6-7CD6-4BE5-92D2-4CD8F3AB8308}" type="pres">
      <dgm:prSet presAssocID="{68FC4645-200B-4C33-ACE2-31642250DEB7}" presName="Name8" presStyleCnt="0"/>
      <dgm:spPr/>
    </dgm:pt>
    <dgm:pt modelId="{B5A58BFA-E3BB-413E-B1D0-5C7FCFD6092F}" type="pres">
      <dgm:prSet presAssocID="{68FC4645-200B-4C33-ACE2-31642250DEB7}" presName="level" presStyleLbl="node1" presStyleIdx="1" presStyleCnt="3" custScaleY="89005">
        <dgm:presLayoutVars>
          <dgm:chMax val="1"/>
          <dgm:bulletEnabled val="1"/>
        </dgm:presLayoutVars>
      </dgm:prSet>
      <dgm:spPr/>
    </dgm:pt>
    <dgm:pt modelId="{C4931722-C272-40DB-84DC-635097BAC183}" type="pres">
      <dgm:prSet presAssocID="{68FC4645-200B-4C33-ACE2-31642250DEB7}" presName="levelTx" presStyleLbl="revTx" presStyleIdx="0" presStyleCnt="0">
        <dgm:presLayoutVars>
          <dgm:chMax val="1"/>
          <dgm:bulletEnabled val="1"/>
        </dgm:presLayoutVars>
      </dgm:prSet>
      <dgm:spPr/>
    </dgm:pt>
    <dgm:pt modelId="{64444AA2-59A0-4A5E-878E-C33C4DD54FC9}" type="pres">
      <dgm:prSet presAssocID="{3958CBCA-BAB9-484F-9261-5E1BA6422EBF}" presName="Name8" presStyleCnt="0"/>
      <dgm:spPr/>
    </dgm:pt>
    <dgm:pt modelId="{9B9CCABA-73C7-4E5A-90FF-109B91CA5C47}" type="pres">
      <dgm:prSet presAssocID="{3958CBCA-BAB9-484F-9261-5E1BA6422EBF}" presName="level" presStyleLbl="node1" presStyleIdx="2" presStyleCnt="3" custScaleY="90013" custLinFactNeighborX="10245" custLinFactNeighborY="5669">
        <dgm:presLayoutVars>
          <dgm:chMax val="1"/>
          <dgm:bulletEnabled val="1"/>
        </dgm:presLayoutVars>
      </dgm:prSet>
      <dgm:spPr/>
    </dgm:pt>
    <dgm:pt modelId="{1C48C932-CBC6-4C9D-8791-35A15E847F98}" type="pres">
      <dgm:prSet presAssocID="{3958CBCA-BAB9-484F-9261-5E1BA6422EBF}" presName="levelTx" presStyleLbl="revTx" presStyleIdx="0" presStyleCnt="0">
        <dgm:presLayoutVars>
          <dgm:chMax val="1"/>
          <dgm:bulletEnabled val="1"/>
        </dgm:presLayoutVars>
      </dgm:prSet>
      <dgm:spPr/>
    </dgm:pt>
  </dgm:ptLst>
  <dgm:cxnLst>
    <dgm:cxn modelId="{09665816-0902-4BC2-93E7-2CF359B69F3C}" type="presOf" srcId="{CB99C722-DEB7-47AC-BF1D-9B20EC4D5FEE}" destId="{EEF5D2EF-CD8B-494C-974A-B52C61E0D6D2}" srcOrd="0" destOrd="0" presId="urn:microsoft.com/office/officeart/2005/8/layout/pyramid1"/>
    <dgm:cxn modelId="{2A25CD31-7C7A-4B9B-ACC5-4ECCBDDC0CB1}" srcId="{88727EB6-9243-4286-A362-6AC6AA730402}" destId="{CB99C722-DEB7-47AC-BF1D-9B20EC4D5FEE}" srcOrd="0" destOrd="0" parTransId="{6CBC98E8-DDEB-4D50-9E36-7A2BB5217C6A}" sibTransId="{13FB2F60-844B-46E0-9478-2FBC0FC2AB0C}"/>
    <dgm:cxn modelId="{80877E3C-5512-4D38-AC46-607CF4BBB7F5}" type="presOf" srcId="{CB99C722-DEB7-47AC-BF1D-9B20EC4D5FEE}" destId="{C3417C16-6E3E-470D-A2F0-B4E2E3D2CECE}" srcOrd="1" destOrd="0" presId="urn:microsoft.com/office/officeart/2005/8/layout/pyramid1"/>
    <dgm:cxn modelId="{36EBEA6E-DF25-42B5-A42E-FEE550A4EAC5}" type="presOf" srcId="{88727EB6-9243-4286-A362-6AC6AA730402}" destId="{FCE5C4CB-9824-47F6-BC9D-52305AA73459}" srcOrd="0" destOrd="0" presId="urn:microsoft.com/office/officeart/2005/8/layout/pyramid1"/>
    <dgm:cxn modelId="{F9064359-E710-481B-815D-1B6281055A7B}" srcId="{88727EB6-9243-4286-A362-6AC6AA730402}" destId="{3958CBCA-BAB9-484F-9261-5E1BA6422EBF}" srcOrd="2" destOrd="0" parTransId="{C3DF3EF9-5B09-45E7-AD54-661169E52600}" sibTransId="{3F222EB3-1A5C-4711-8565-BF48E5CCD03E}"/>
    <dgm:cxn modelId="{B1D5EA81-69AF-4EE3-86FA-099E1FD6EB53}" type="presOf" srcId="{3958CBCA-BAB9-484F-9261-5E1BA6422EBF}" destId="{1C48C932-CBC6-4C9D-8791-35A15E847F98}" srcOrd="1" destOrd="0" presId="urn:microsoft.com/office/officeart/2005/8/layout/pyramid1"/>
    <dgm:cxn modelId="{9D694D8D-3EB3-4770-9AF9-452E3A16B282}" type="presOf" srcId="{68FC4645-200B-4C33-ACE2-31642250DEB7}" destId="{B5A58BFA-E3BB-413E-B1D0-5C7FCFD6092F}" srcOrd="0" destOrd="0" presId="urn:microsoft.com/office/officeart/2005/8/layout/pyramid1"/>
    <dgm:cxn modelId="{0C2D0CAD-041D-416D-AE53-1FC11F5B03E9}" type="presOf" srcId="{3958CBCA-BAB9-484F-9261-5E1BA6422EBF}" destId="{9B9CCABA-73C7-4E5A-90FF-109B91CA5C47}" srcOrd="0" destOrd="0" presId="urn:microsoft.com/office/officeart/2005/8/layout/pyramid1"/>
    <dgm:cxn modelId="{534F28CF-1CAD-4BF2-B08E-B92DC0D4E2D7}" type="presOf" srcId="{68FC4645-200B-4C33-ACE2-31642250DEB7}" destId="{C4931722-C272-40DB-84DC-635097BAC183}" srcOrd="1" destOrd="0" presId="urn:microsoft.com/office/officeart/2005/8/layout/pyramid1"/>
    <dgm:cxn modelId="{C04B44F1-C3DC-4126-A9D6-4F07C82E7A1F}" srcId="{88727EB6-9243-4286-A362-6AC6AA730402}" destId="{68FC4645-200B-4C33-ACE2-31642250DEB7}" srcOrd="1" destOrd="0" parTransId="{6B377AF1-DFAE-4476-AE5C-FB59CB9EC8EB}" sibTransId="{C2E6E31E-B202-45B4-8E4F-C32B955D5E0F}"/>
    <dgm:cxn modelId="{FEC6452A-B360-49AB-B958-6ACB5BDD4153}" type="presParOf" srcId="{FCE5C4CB-9824-47F6-BC9D-52305AA73459}" destId="{B7515681-56CC-4173-B70F-E2600E9FF271}" srcOrd="0" destOrd="0" presId="urn:microsoft.com/office/officeart/2005/8/layout/pyramid1"/>
    <dgm:cxn modelId="{1B1562DE-B901-4597-8E86-9CE281407DCE}" type="presParOf" srcId="{B7515681-56CC-4173-B70F-E2600E9FF271}" destId="{EEF5D2EF-CD8B-494C-974A-B52C61E0D6D2}" srcOrd="0" destOrd="0" presId="urn:microsoft.com/office/officeart/2005/8/layout/pyramid1"/>
    <dgm:cxn modelId="{DE46C291-07AE-4E1D-8B5A-FE02D59B0A42}" type="presParOf" srcId="{B7515681-56CC-4173-B70F-E2600E9FF271}" destId="{C3417C16-6E3E-470D-A2F0-B4E2E3D2CECE}" srcOrd="1" destOrd="0" presId="urn:microsoft.com/office/officeart/2005/8/layout/pyramid1"/>
    <dgm:cxn modelId="{70382004-3A9C-4C2D-817D-D0E973AE5297}" type="presParOf" srcId="{FCE5C4CB-9824-47F6-BC9D-52305AA73459}" destId="{3C88BAB6-7CD6-4BE5-92D2-4CD8F3AB8308}" srcOrd="1" destOrd="0" presId="urn:microsoft.com/office/officeart/2005/8/layout/pyramid1"/>
    <dgm:cxn modelId="{BCB6D48F-312A-48D4-B339-B848640FCAFC}" type="presParOf" srcId="{3C88BAB6-7CD6-4BE5-92D2-4CD8F3AB8308}" destId="{B5A58BFA-E3BB-413E-B1D0-5C7FCFD6092F}" srcOrd="0" destOrd="0" presId="urn:microsoft.com/office/officeart/2005/8/layout/pyramid1"/>
    <dgm:cxn modelId="{6DECF4D1-0376-409A-92BA-1995E146533C}" type="presParOf" srcId="{3C88BAB6-7CD6-4BE5-92D2-4CD8F3AB8308}" destId="{C4931722-C272-40DB-84DC-635097BAC183}" srcOrd="1" destOrd="0" presId="urn:microsoft.com/office/officeart/2005/8/layout/pyramid1"/>
    <dgm:cxn modelId="{F8C7B4FE-0A7D-4A38-9696-C2675CEF7986}" type="presParOf" srcId="{FCE5C4CB-9824-47F6-BC9D-52305AA73459}" destId="{64444AA2-59A0-4A5E-878E-C33C4DD54FC9}" srcOrd="2" destOrd="0" presId="urn:microsoft.com/office/officeart/2005/8/layout/pyramid1"/>
    <dgm:cxn modelId="{9B44398A-2C87-4619-9C00-D79AB49016A0}" type="presParOf" srcId="{64444AA2-59A0-4A5E-878E-C33C4DD54FC9}" destId="{9B9CCABA-73C7-4E5A-90FF-109B91CA5C47}" srcOrd="0" destOrd="0" presId="urn:microsoft.com/office/officeart/2005/8/layout/pyramid1"/>
    <dgm:cxn modelId="{B2C22FE6-A3A3-4EA2-A435-F12EE2A13D93}" type="presParOf" srcId="{64444AA2-59A0-4A5E-878E-C33C4DD54FC9}" destId="{1C48C932-CBC6-4C9D-8791-35A15E847F9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5D2EF-CD8B-494C-974A-B52C61E0D6D2}">
      <dsp:nvSpPr>
        <dsp:cNvPr id="0" name=""/>
        <dsp:cNvSpPr/>
      </dsp:nvSpPr>
      <dsp:spPr>
        <a:xfrm>
          <a:off x="1825052" y="0"/>
          <a:ext cx="2950719" cy="2834872"/>
        </a:xfrm>
        <a:prstGeom prst="trapezoid">
          <a:avLst>
            <a:gd name="adj" fmla="val 52105"/>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spc="-100" baseline="0" dirty="0">
            <a:solidFill>
              <a:schemeClr val="bg1"/>
            </a:solidFill>
            <a:effectLst>
              <a:outerShdw blurRad="50800" dist="38100" dir="2700000" algn="tl" rotWithShape="0">
                <a:prstClr val="black"/>
              </a:outerShdw>
            </a:effectLst>
          </a:endParaRPr>
        </a:p>
        <a:p>
          <a:pPr marL="0" lvl="0" indent="0" algn="ctr" defTabSz="1066800">
            <a:lnSpc>
              <a:spcPct val="90000"/>
            </a:lnSpc>
            <a:spcBef>
              <a:spcPct val="0"/>
            </a:spcBef>
            <a:spcAft>
              <a:spcPct val="35000"/>
            </a:spcAft>
            <a:buNone/>
          </a:pPr>
          <a:endParaRPr lang="en-US" sz="2400" kern="1200" spc="-100" baseline="0" dirty="0">
            <a:solidFill>
              <a:schemeClr val="bg1"/>
            </a:solidFill>
            <a:effectLst>
              <a:outerShdw blurRad="50800" dist="38100" dir="2700000" algn="tl" rotWithShape="0">
                <a:prstClr val="black"/>
              </a:outerShdw>
            </a:effectLst>
          </a:endParaRPr>
        </a:p>
        <a:p>
          <a:pPr marL="0" lvl="0" indent="0" algn="ctr" defTabSz="1066800">
            <a:lnSpc>
              <a:spcPct val="90000"/>
            </a:lnSpc>
            <a:spcBef>
              <a:spcPct val="0"/>
            </a:spcBef>
            <a:spcAft>
              <a:spcPct val="35000"/>
            </a:spcAft>
            <a:buNone/>
          </a:pPr>
          <a:endParaRPr lang="en-US" sz="2800" b="1" kern="1200" spc="-100" baseline="0" dirty="0">
            <a:solidFill>
              <a:schemeClr val="bg1"/>
            </a:solidFill>
            <a:effectLst>
              <a:outerShdw blurRad="50800" dist="38100" dir="2700000" algn="tl" rotWithShape="0">
                <a:prstClr val="black"/>
              </a:outerShdw>
            </a:effectLst>
          </a:endParaRPr>
        </a:p>
        <a:p>
          <a:pPr marL="0" lvl="0" indent="0" algn="ctr" defTabSz="1066800">
            <a:lnSpc>
              <a:spcPct val="100000"/>
            </a:lnSpc>
            <a:spcBef>
              <a:spcPct val="0"/>
            </a:spcBef>
            <a:spcAft>
              <a:spcPts val="600"/>
            </a:spcAft>
            <a:buNone/>
          </a:pPr>
          <a:r>
            <a:rPr lang="en-US" sz="3600" b="1" kern="1200" spc="-100" baseline="0" dirty="0">
              <a:solidFill>
                <a:schemeClr val="bg1"/>
              </a:solidFill>
              <a:effectLst>
                <a:outerShdw blurRad="50800" dist="38100" dir="2700000" algn="tl" rotWithShape="0">
                  <a:prstClr val="black"/>
                </a:outerShdw>
              </a:effectLst>
            </a:rPr>
            <a:t>Specialty</a:t>
          </a:r>
        </a:p>
        <a:p>
          <a:pPr marL="0" lvl="0" indent="0" algn="ctr" defTabSz="1066800">
            <a:lnSpc>
              <a:spcPct val="90000"/>
            </a:lnSpc>
            <a:spcBef>
              <a:spcPct val="0"/>
            </a:spcBef>
            <a:spcAft>
              <a:spcPct val="35000"/>
            </a:spcAft>
            <a:buNone/>
          </a:pPr>
          <a:r>
            <a:rPr lang="en-US" sz="2400" b="1" kern="1200" spc="0" baseline="0" dirty="0">
              <a:solidFill>
                <a:schemeClr val="bg1"/>
              </a:solidFill>
              <a:effectLst>
                <a:outerShdw blurRad="50800" dist="38100" dir="2700000" algn="tl" rotWithShape="0">
                  <a:prstClr val="black"/>
                </a:outerShdw>
              </a:effectLst>
            </a:rPr>
            <a:t>Irrevocable Trust</a:t>
          </a:r>
        </a:p>
      </dsp:txBody>
      <dsp:txXfrm>
        <a:off x="1825052" y="0"/>
        <a:ext cx="2950719" cy="2834872"/>
      </dsp:txXfrm>
    </dsp:sp>
    <dsp:sp modelId="{B5A58BFA-E3BB-413E-B1D0-5C7FCFD6092F}">
      <dsp:nvSpPr>
        <dsp:cNvPr id="0" name=""/>
        <dsp:cNvSpPr/>
      </dsp:nvSpPr>
      <dsp:spPr>
        <a:xfrm>
          <a:off x="916780" y="2834872"/>
          <a:ext cx="4767263" cy="1739774"/>
        </a:xfrm>
        <a:prstGeom prst="trapezoid">
          <a:avLst>
            <a:gd name="adj" fmla="val 52105"/>
          </a:avLst>
        </a:prstGeom>
        <a:solidFill>
          <a:srgbClr val="92D05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100000"/>
            </a:lnSpc>
            <a:spcBef>
              <a:spcPct val="0"/>
            </a:spcBef>
            <a:spcAft>
              <a:spcPts val="600"/>
            </a:spcAft>
            <a:buNone/>
          </a:pPr>
          <a:r>
            <a:rPr lang="en-US" sz="4000" b="1" kern="1200">
              <a:solidFill>
                <a:schemeClr val="bg1"/>
              </a:solidFill>
              <a:effectLst>
                <a:outerShdw blurRad="50800" dist="38100" dir="2700000" algn="tl" rotWithShape="0">
                  <a:prstClr val="black"/>
                </a:outerShdw>
              </a:effectLst>
            </a:rPr>
            <a:t>Legacy</a:t>
          </a:r>
        </a:p>
        <a:p>
          <a:pPr marL="0" lvl="0" indent="0" algn="ctr" defTabSz="1778000">
            <a:lnSpc>
              <a:spcPct val="100000"/>
            </a:lnSpc>
            <a:spcBef>
              <a:spcPct val="0"/>
            </a:spcBef>
            <a:spcAft>
              <a:spcPts val="0"/>
            </a:spcAft>
            <a:buNone/>
          </a:pPr>
          <a:r>
            <a:rPr lang="en-US" sz="2400" b="1" kern="1200">
              <a:solidFill>
                <a:schemeClr val="bg1"/>
              </a:solidFill>
              <a:effectLst>
                <a:outerShdw blurRad="50800" dist="38100" dir="2700000" algn="tl" rotWithShape="0">
                  <a:prstClr val="black"/>
                </a:outerShdw>
              </a:effectLst>
            </a:rPr>
            <a:t>Will</a:t>
          </a:r>
          <a:r>
            <a:rPr lang="en-US" sz="2800" b="1" kern="1200">
              <a:solidFill>
                <a:schemeClr val="bg1"/>
              </a:solidFill>
              <a:effectLst>
                <a:outerShdw blurRad="50800" dist="38100" dir="2700000" algn="tl" rotWithShape="0">
                  <a:prstClr val="black"/>
                </a:outerShdw>
              </a:effectLst>
            </a:rPr>
            <a:t>     </a:t>
          </a:r>
        </a:p>
        <a:p>
          <a:pPr marL="0" lvl="0" indent="0" algn="ctr" defTabSz="1778000">
            <a:lnSpc>
              <a:spcPct val="100000"/>
            </a:lnSpc>
            <a:spcBef>
              <a:spcPct val="0"/>
            </a:spcBef>
            <a:spcAft>
              <a:spcPts val="0"/>
            </a:spcAft>
            <a:buNone/>
          </a:pPr>
          <a:r>
            <a:rPr lang="en-US" sz="2400" b="1" kern="1200">
              <a:solidFill>
                <a:schemeClr val="bg1"/>
              </a:solidFill>
              <a:effectLst>
                <a:outerShdw blurRad="50800" dist="38100" dir="2700000" algn="tl" rotWithShape="0">
                  <a:prstClr val="black"/>
                </a:outerShdw>
              </a:effectLst>
            </a:rPr>
            <a:t>Revocable Living Trust</a:t>
          </a:r>
          <a:r>
            <a:rPr lang="en-US" sz="2400" kern="1200">
              <a:solidFill>
                <a:schemeClr val="bg1"/>
              </a:solidFill>
              <a:effectLst>
                <a:outerShdw blurRad="50800" dist="38100" dir="2700000" algn="tl" rotWithShape="0">
                  <a:prstClr val="black"/>
                </a:outerShdw>
              </a:effectLst>
            </a:rPr>
            <a:t> </a:t>
          </a:r>
        </a:p>
      </dsp:txBody>
      <dsp:txXfrm>
        <a:off x="1751051" y="2834872"/>
        <a:ext cx="3098721" cy="1739774"/>
      </dsp:txXfrm>
    </dsp:sp>
    <dsp:sp modelId="{9B9CCABA-73C7-4E5A-90FF-109B91CA5C47}">
      <dsp:nvSpPr>
        <dsp:cNvPr id="0" name=""/>
        <dsp:cNvSpPr/>
      </dsp:nvSpPr>
      <dsp:spPr>
        <a:xfrm>
          <a:off x="0" y="4574646"/>
          <a:ext cx="6600824" cy="1759478"/>
        </a:xfrm>
        <a:prstGeom prst="trapezoid">
          <a:avLst>
            <a:gd name="adj" fmla="val 52105"/>
          </a:avLst>
        </a:prstGeom>
        <a:solidFill>
          <a:srgbClr val="9933FF"/>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algn="ctr" defTabSz="1778000">
            <a:lnSpc>
              <a:spcPct val="90000"/>
            </a:lnSpc>
            <a:spcBef>
              <a:spcPct val="0"/>
            </a:spcBef>
            <a:spcAft>
              <a:spcPts val="600"/>
            </a:spcAft>
            <a:buNone/>
          </a:pPr>
          <a:r>
            <a:rPr lang="en-US" sz="4000" b="1" kern="1200">
              <a:solidFill>
                <a:schemeClr val="bg1"/>
              </a:solidFill>
            </a:rPr>
            <a:t>Incapacity</a:t>
          </a:r>
        </a:p>
        <a:p>
          <a:pPr marL="0" lvl="0" indent="0" algn="ctr" defTabSz="1778000">
            <a:lnSpc>
              <a:spcPts val="3000"/>
            </a:lnSpc>
            <a:spcBef>
              <a:spcPct val="0"/>
            </a:spcBef>
            <a:spcAft>
              <a:spcPts val="0"/>
            </a:spcAft>
            <a:buNone/>
          </a:pPr>
          <a:r>
            <a:rPr lang="en-US" sz="2400" b="1" kern="1200" spc="-100" baseline="0">
              <a:solidFill>
                <a:schemeClr val="bg1"/>
              </a:solidFill>
            </a:rPr>
            <a:t>Durable Financial Power of Attorney  </a:t>
          </a:r>
          <a:r>
            <a:rPr lang="en-US" sz="2400" b="1" kern="1200" spc="0" baseline="0">
              <a:solidFill>
                <a:schemeClr val="bg1"/>
              </a:solidFill>
            </a:rPr>
            <a:t>Healthcare</a:t>
          </a:r>
          <a:r>
            <a:rPr lang="en-US" sz="2400" b="1" kern="1200" spc="-100" baseline="0">
              <a:solidFill>
                <a:schemeClr val="bg1"/>
              </a:solidFill>
            </a:rPr>
            <a:t> </a:t>
          </a:r>
          <a:r>
            <a:rPr lang="en-US" sz="2400" b="1" kern="100" baseline="0">
              <a:solidFill>
                <a:schemeClr val="bg1"/>
              </a:solidFill>
              <a:latin typeface="Calibri" panose="020F0502020204030204" pitchFamily="34" charset="0"/>
            </a:rPr>
            <a:t>Power</a:t>
          </a:r>
          <a:r>
            <a:rPr lang="en-US" sz="2400" b="1" kern="1200" baseline="0">
              <a:solidFill>
                <a:schemeClr val="bg1"/>
              </a:solidFill>
            </a:rPr>
            <a:t> of Attorney</a:t>
          </a:r>
          <a:r>
            <a:rPr lang="en-US" sz="4600" kern="1200">
              <a:solidFill>
                <a:schemeClr val="bg1"/>
              </a:solidFill>
            </a:rPr>
            <a:t> </a:t>
          </a:r>
        </a:p>
      </dsp:txBody>
      <dsp:txXfrm>
        <a:off x="1155144" y="4574646"/>
        <a:ext cx="4290536" cy="175947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E52182-8ED2-2CD9-1769-D9951A99393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73A34-C368-6B6E-8816-ABC664A85757}"/>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C2FBC06-9676-42B7-A8B4-279236EF9829}" type="datetimeFigureOut">
              <a:rPr lang="en-US" smtClean="0"/>
              <a:t>5/16/2025</a:t>
            </a:fld>
            <a:endParaRPr lang="en-US" dirty="0"/>
          </a:p>
        </p:txBody>
      </p:sp>
      <p:sp>
        <p:nvSpPr>
          <p:cNvPr id="4" name="Footer Placeholder 3">
            <a:extLst>
              <a:ext uri="{FF2B5EF4-FFF2-40B4-BE49-F238E27FC236}">
                <a16:creationId xmlns:a16="http://schemas.microsoft.com/office/drawing/2014/main" id="{AE355158-3742-8894-B074-C872916FE8A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A6B5579-9D25-81D6-8171-2F8C3F5377E0}"/>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BB3735C-CF2D-4272-874B-84D65FE3CAEA}" type="slidenum">
              <a:rPr lang="en-US" smtClean="0"/>
              <a:t>‹#›</a:t>
            </a:fld>
            <a:endParaRPr lang="en-US" dirty="0"/>
          </a:p>
        </p:txBody>
      </p:sp>
    </p:spTree>
    <p:extLst>
      <p:ext uri="{BB962C8B-B14F-4D97-AF65-F5344CB8AC3E}">
        <p14:creationId xmlns:p14="http://schemas.microsoft.com/office/powerpoint/2010/main" val="35766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6C63451-F71A-45EA-8B10-04A09C28CC19}" type="datetimeFigureOut">
              <a:rPr lang="en-US" smtClean="0"/>
              <a:t>5/16/2025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3</a:t>
            </a:fld>
            <a:endParaRPr lang="en-US" dirty="0"/>
          </a:p>
        </p:txBody>
      </p:sp>
    </p:spTree>
    <p:extLst>
      <p:ext uri="{BB962C8B-B14F-4D97-AF65-F5344CB8AC3E}">
        <p14:creationId xmlns:p14="http://schemas.microsoft.com/office/powerpoint/2010/main" val="4133141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86376-6C13-0002-C0FA-0F5C5719C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29C0DA-4122-CFD9-1331-5BACCDCF9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7A9A6-5C1F-7186-8B1F-58499FBBF6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0A9C95-EB75-9D80-A654-A20A8C2783D6}"/>
              </a:ext>
            </a:extLst>
          </p:cNvPr>
          <p:cNvSpPr>
            <a:spLocks noGrp="1"/>
          </p:cNvSpPr>
          <p:nvPr>
            <p:ph type="sldNum" sz="quarter" idx="5"/>
          </p:nvPr>
        </p:nvSpPr>
        <p:spPr/>
        <p:txBody>
          <a:bodyPr/>
          <a:lstStyle/>
          <a:p>
            <a:fld id="{C712FDEA-03A1-4F6D-A72C-F016AC56B49F}" type="slidenum">
              <a:rPr lang="en-US" smtClean="0"/>
              <a:t>12</a:t>
            </a:fld>
            <a:endParaRPr lang="en-US" dirty="0"/>
          </a:p>
        </p:txBody>
      </p:sp>
    </p:spTree>
    <p:extLst>
      <p:ext uri="{BB962C8B-B14F-4D97-AF65-F5344CB8AC3E}">
        <p14:creationId xmlns:p14="http://schemas.microsoft.com/office/powerpoint/2010/main" val="4215078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2088837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E2E84-DBF5-9F0E-13D1-D3869018A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E495A-C085-6051-B9C4-2F072545A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E45C3E-DC0F-30D5-C45B-9F2C580887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64BCCF-3D80-4F16-0B28-5FA657785E8A}"/>
              </a:ext>
            </a:extLst>
          </p:cNvPr>
          <p:cNvSpPr>
            <a:spLocks noGrp="1"/>
          </p:cNvSpPr>
          <p:nvPr>
            <p:ph type="sldNum" sz="quarter" idx="5"/>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3717470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451B-23C8-B934-0BE8-9B6C2D5D2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5BB6E-DA9E-BBFC-AD7A-1E0B04D1F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34E85-E7C3-A964-E670-5C865D2891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C632BE-6063-5828-78A0-31CFC551CD1E}"/>
              </a:ext>
            </a:extLst>
          </p:cNvPr>
          <p:cNvSpPr>
            <a:spLocks noGrp="1"/>
          </p:cNvSpPr>
          <p:nvPr>
            <p:ph type="sldNum" sz="quarter" idx="5"/>
          </p:nvPr>
        </p:nvSpPr>
        <p:spPr/>
        <p:txBody>
          <a:bodyPr/>
          <a:lstStyle/>
          <a:p>
            <a:fld id="{5B8B270D-091D-4ED2-8C85-0898DD7D9F21}" type="slidenum">
              <a:rPr lang="en-US" smtClean="0"/>
              <a:t>16</a:t>
            </a:fld>
            <a:endParaRPr lang="en-US" dirty="0"/>
          </a:p>
        </p:txBody>
      </p:sp>
    </p:spTree>
    <p:extLst>
      <p:ext uri="{BB962C8B-B14F-4D97-AF65-F5344CB8AC3E}">
        <p14:creationId xmlns:p14="http://schemas.microsoft.com/office/powerpoint/2010/main" val="3020069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9FFC9-E754-038D-EEA2-43A2BB520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9678A-85CD-532F-7C37-32A0950447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146D8-CF81-3989-FCD7-E9E439AA67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EA93E6-0303-497E-88A1-6A076F92D5D0}"/>
              </a:ext>
            </a:extLst>
          </p:cNvPr>
          <p:cNvSpPr>
            <a:spLocks noGrp="1"/>
          </p:cNvSpPr>
          <p:nvPr>
            <p:ph type="sldNum" sz="quarter" idx="5"/>
          </p:nvPr>
        </p:nvSpPr>
        <p:spPr/>
        <p:txBody>
          <a:bodyPr/>
          <a:lstStyle/>
          <a:p>
            <a:fld id="{5B8B270D-091D-4ED2-8C85-0898DD7D9F21}" type="slidenum">
              <a:rPr lang="en-US" smtClean="0"/>
              <a:t>4</a:t>
            </a:fld>
            <a:endParaRPr lang="en-US" dirty="0"/>
          </a:p>
        </p:txBody>
      </p:sp>
    </p:spTree>
    <p:extLst>
      <p:ext uri="{BB962C8B-B14F-4D97-AF65-F5344CB8AC3E}">
        <p14:creationId xmlns:p14="http://schemas.microsoft.com/office/powerpoint/2010/main" val="1955819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E7440-39F3-D503-45C8-06B35A1E9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9E5D7-6B5E-E399-DB0B-E0CF996C4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8E6948-C8B5-EBFF-CBE0-C76E325222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244314-3E86-D977-E8E9-D5F1F5EAC869}"/>
              </a:ext>
            </a:extLst>
          </p:cNvPr>
          <p:cNvSpPr>
            <a:spLocks noGrp="1"/>
          </p:cNvSpPr>
          <p:nvPr>
            <p:ph type="sldNum" sz="quarter" idx="5"/>
          </p:nvPr>
        </p:nvSpPr>
        <p:spPr/>
        <p:txBody>
          <a:bodyPr/>
          <a:lstStyle/>
          <a:p>
            <a:fld id="{C712FDEA-03A1-4F6D-A72C-F016AC56B49F}" type="slidenum">
              <a:rPr lang="en-US" smtClean="0"/>
              <a:t>5</a:t>
            </a:fld>
            <a:endParaRPr lang="en-US" dirty="0"/>
          </a:p>
        </p:txBody>
      </p:sp>
    </p:spTree>
    <p:extLst>
      <p:ext uri="{BB962C8B-B14F-4D97-AF65-F5344CB8AC3E}">
        <p14:creationId xmlns:p14="http://schemas.microsoft.com/office/powerpoint/2010/main" val="14819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60AFD-131A-ADA8-2843-FE9EF0793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77A6B-DB54-9654-E917-24C25AA2D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72D24-0B5E-FE96-A506-17AE5FB259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F793A9-D565-D756-1ACC-531E58C4BECA}"/>
              </a:ext>
            </a:extLst>
          </p:cNvPr>
          <p:cNvSpPr>
            <a:spLocks noGrp="1"/>
          </p:cNvSpPr>
          <p:nvPr>
            <p:ph type="sldNum" sz="quarter" idx="5"/>
          </p:nvPr>
        </p:nvSpPr>
        <p:spPr/>
        <p:txBody>
          <a:bodyPr/>
          <a:lstStyle/>
          <a:p>
            <a:fld id="{C712FDEA-03A1-4F6D-A72C-F016AC56B49F}" type="slidenum">
              <a:rPr lang="en-US" smtClean="0"/>
              <a:t>6</a:t>
            </a:fld>
            <a:endParaRPr lang="en-US" dirty="0"/>
          </a:p>
        </p:txBody>
      </p:sp>
    </p:spTree>
    <p:extLst>
      <p:ext uri="{BB962C8B-B14F-4D97-AF65-F5344CB8AC3E}">
        <p14:creationId xmlns:p14="http://schemas.microsoft.com/office/powerpoint/2010/main" val="197364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ADFEF-9823-B2C1-D9CE-2D2E494B6E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D4CA1-87D8-A6F0-CBFF-4D6AF1DFD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8C10F-C72C-BAB2-BD9C-A0C6E28F1B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848635-C76E-AF88-22D5-9AB21D9F64EB}"/>
              </a:ext>
            </a:extLst>
          </p:cNvPr>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2853518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57B71-F56A-7599-29EB-BE49870E4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1CB09E-10BF-3CE4-E7ED-516B00906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9B78D-BE20-8803-72C9-17FB9BAB4D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606EB5-BFBA-FA79-82E6-94239FEBE80F}"/>
              </a:ext>
            </a:extLst>
          </p:cNvPr>
          <p:cNvSpPr>
            <a:spLocks noGrp="1"/>
          </p:cNvSpPr>
          <p:nvPr>
            <p:ph type="sldNum" sz="quarter" idx="5"/>
          </p:nvPr>
        </p:nvSpPr>
        <p:spPr/>
        <p:txBody>
          <a:bodyPr/>
          <a:lstStyle/>
          <a:p>
            <a:fld id="{C712FDEA-03A1-4F6D-A72C-F016AC56B49F}" type="slidenum">
              <a:rPr lang="en-US" smtClean="0"/>
              <a:t>8</a:t>
            </a:fld>
            <a:endParaRPr lang="en-US" dirty="0"/>
          </a:p>
        </p:txBody>
      </p:sp>
    </p:spTree>
    <p:extLst>
      <p:ext uri="{BB962C8B-B14F-4D97-AF65-F5344CB8AC3E}">
        <p14:creationId xmlns:p14="http://schemas.microsoft.com/office/powerpoint/2010/main" val="4157752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95AC-C843-D48A-5493-F83AFFF20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3E850-A32D-355B-E556-E260168723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70A6E-2028-D28B-9AF1-1CC6CA290A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C65E33-9B19-B9FC-95F4-391B5CBD3187}"/>
              </a:ext>
            </a:extLst>
          </p:cNvPr>
          <p:cNvSpPr>
            <a:spLocks noGrp="1"/>
          </p:cNvSpPr>
          <p:nvPr>
            <p:ph type="sldNum" sz="quarter" idx="5"/>
          </p:nvPr>
        </p:nvSpPr>
        <p:spPr/>
        <p:txBody>
          <a:bodyPr/>
          <a:lstStyle/>
          <a:p>
            <a:fld id="{C712FDEA-03A1-4F6D-A72C-F016AC56B49F}" type="slidenum">
              <a:rPr lang="en-US" smtClean="0"/>
              <a:t>9</a:t>
            </a:fld>
            <a:endParaRPr lang="en-US" dirty="0"/>
          </a:p>
        </p:txBody>
      </p:sp>
    </p:spTree>
    <p:extLst>
      <p:ext uri="{BB962C8B-B14F-4D97-AF65-F5344CB8AC3E}">
        <p14:creationId xmlns:p14="http://schemas.microsoft.com/office/powerpoint/2010/main" val="1129279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5B2E8-AFCC-CE74-2224-A52D482E9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70D7C-4CE6-DE3F-3A13-9450614E1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BE1CB-7D8A-25AD-E744-4FCA57C3F5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4AC4B-A436-9E20-001D-E9642A9AB30F}"/>
              </a:ext>
            </a:extLst>
          </p:cNvPr>
          <p:cNvSpPr>
            <a:spLocks noGrp="1"/>
          </p:cNvSpPr>
          <p:nvPr>
            <p:ph type="sldNum" sz="quarter" idx="5"/>
          </p:nvPr>
        </p:nvSpPr>
        <p:spPr/>
        <p:txBody>
          <a:bodyPr/>
          <a:lstStyle/>
          <a:p>
            <a:fld id="{C712FDEA-03A1-4F6D-A72C-F016AC56B49F}" type="slidenum">
              <a:rPr lang="en-US" smtClean="0"/>
              <a:t>10</a:t>
            </a:fld>
            <a:endParaRPr lang="en-US" dirty="0"/>
          </a:p>
        </p:txBody>
      </p:sp>
    </p:spTree>
    <p:extLst>
      <p:ext uri="{BB962C8B-B14F-4D97-AF65-F5344CB8AC3E}">
        <p14:creationId xmlns:p14="http://schemas.microsoft.com/office/powerpoint/2010/main" val="3826771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18EAD-DAB0-79F7-B5A4-C339554A3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6D1B4-C61C-832B-B820-BE9D177C2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89B41-2706-E8E3-4165-6CAA62AACF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2CD07F-2294-EBE4-C330-E9ECE4EED103}"/>
              </a:ext>
            </a:extLst>
          </p:cNvPr>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1260452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852517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183816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03184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2968408" y="1187450"/>
            <a:ext cx="6255903" cy="2996901"/>
          </a:xfrm>
        </p:spPr>
        <p:txBody>
          <a:bodyPr>
            <a:noAutofit/>
          </a:bodyPr>
          <a:lstStyle>
            <a:lvl1pPr algn="ctr">
              <a:defRPr sz="4800"/>
            </a:lvl1pPr>
          </a:lstStyle>
          <a:p>
            <a:r>
              <a:rPr lang="en-US" dirty="0"/>
              <a:t>Click to add title</a:t>
            </a:r>
          </a:p>
        </p:txBody>
      </p:sp>
      <p:sp>
        <p:nvSpPr>
          <p:cNvPr id="9" name="Content Placeholder 8">
            <a:extLst>
              <a:ext uri="{FF2B5EF4-FFF2-40B4-BE49-F238E27FC236}">
                <a16:creationId xmlns:a16="http://schemas.microsoft.com/office/drawing/2014/main" id="{1C6B76DB-2767-87C4-10EE-4BBBF2841129}"/>
              </a:ext>
            </a:extLst>
          </p:cNvPr>
          <p:cNvSpPr>
            <a:spLocks noGrp="1"/>
          </p:cNvSpPr>
          <p:nvPr>
            <p:ph sz="quarter" idx="10" hasCustomPrompt="1"/>
          </p:nvPr>
        </p:nvSpPr>
        <p:spPr>
          <a:xfrm>
            <a:off x="2286000" y="4557712"/>
            <a:ext cx="7659688" cy="1639275"/>
          </a:xfrm>
        </p:spPr>
        <p:txBody>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a:buFont typeface="Arial" panose="020B0604020202020204" pitchFamily="34" charset="0"/>
              <a:buNone/>
              <a:defRPr/>
            </a:lvl2pPr>
          </a:lstStyle>
          <a:p>
            <a:pPr lvl="0"/>
            <a:r>
              <a:rPr lang="en-US" dirty="0"/>
              <a:t>Click to add text</a:t>
            </a:r>
          </a:p>
          <a:p>
            <a:pPr lvl="1"/>
            <a:endParaRPr lang="en-US" dirty="0"/>
          </a:p>
        </p:txBody>
      </p:sp>
      <p:grpSp>
        <p:nvGrpSpPr>
          <p:cNvPr id="3" name="Group 2">
            <a:extLst>
              <a:ext uri="{FF2B5EF4-FFF2-40B4-BE49-F238E27FC236}">
                <a16:creationId xmlns:a16="http://schemas.microsoft.com/office/drawing/2014/main" id="{99F4A9DA-0E0F-BB15-37FE-7C47230AF41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 name="Group 3">
              <a:extLst>
                <a:ext uri="{FF2B5EF4-FFF2-40B4-BE49-F238E27FC236}">
                  <a16:creationId xmlns:a16="http://schemas.microsoft.com/office/drawing/2014/main" id="{A6D7EE9A-A325-1078-BB60-9FC75CAEB6E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38" name="Freeform 64">
                <a:extLst>
                  <a:ext uri="{FF2B5EF4-FFF2-40B4-BE49-F238E27FC236}">
                    <a16:creationId xmlns:a16="http://schemas.microsoft.com/office/drawing/2014/main" id="{E3B36E34-9750-EC15-036F-4B675C295A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1">
                <a:extLst>
                  <a:ext uri="{FF2B5EF4-FFF2-40B4-BE49-F238E27FC236}">
                    <a16:creationId xmlns:a16="http://schemas.microsoft.com/office/drawing/2014/main" id="{06586384-27A4-246C-E62A-33558F884F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61">
                <a:extLst>
                  <a:ext uri="{FF2B5EF4-FFF2-40B4-BE49-F238E27FC236}">
                    <a16:creationId xmlns:a16="http://schemas.microsoft.com/office/drawing/2014/main" id="{5AA0A056-987B-0766-D8E8-C8D89A7EC7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78">
                <a:extLst>
                  <a:ext uri="{FF2B5EF4-FFF2-40B4-BE49-F238E27FC236}">
                    <a16:creationId xmlns:a16="http://schemas.microsoft.com/office/drawing/2014/main" id="{B8359D64-1AAE-C3D6-1AEB-701A902686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84">
                <a:extLst>
                  <a:ext uri="{FF2B5EF4-FFF2-40B4-BE49-F238E27FC236}">
                    <a16:creationId xmlns:a16="http://schemas.microsoft.com/office/drawing/2014/main" id="{40C577F2-9B8C-9987-0FDA-0B46E995AE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87">
                <a:extLst>
                  <a:ext uri="{FF2B5EF4-FFF2-40B4-BE49-F238E27FC236}">
                    <a16:creationId xmlns:a16="http://schemas.microsoft.com/office/drawing/2014/main" id="{E4A8A441-14F2-1181-7C03-9AF4D75DE0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60">
                <a:extLst>
                  <a:ext uri="{FF2B5EF4-FFF2-40B4-BE49-F238E27FC236}">
                    <a16:creationId xmlns:a16="http://schemas.microsoft.com/office/drawing/2014/main" id="{3A0F5B06-DAD1-414A-4045-AC17788009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9">
                <a:extLst>
                  <a:ext uri="{FF2B5EF4-FFF2-40B4-BE49-F238E27FC236}">
                    <a16:creationId xmlns:a16="http://schemas.microsoft.com/office/drawing/2014/main" id="{6EAB1EB7-4688-82CC-051F-DB66DE38B8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62">
                <a:extLst>
                  <a:ext uri="{FF2B5EF4-FFF2-40B4-BE49-F238E27FC236}">
                    <a16:creationId xmlns:a16="http://schemas.microsoft.com/office/drawing/2014/main" id="{A9AB2401-8BD6-D082-7D34-198A6545D1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65">
                <a:extLst>
                  <a:ext uri="{FF2B5EF4-FFF2-40B4-BE49-F238E27FC236}">
                    <a16:creationId xmlns:a16="http://schemas.microsoft.com/office/drawing/2014/main" id="{3A90FDBC-4B7A-EDE5-0D04-338D0D44656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79">
                <a:extLst>
                  <a:ext uri="{FF2B5EF4-FFF2-40B4-BE49-F238E27FC236}">
                    <a16:creationId xmlns:a16="http://schemas.microsoft.com/office/drawing/2014/main" id="{A8D3C6B9-6FD6-25DA-E318-38517D1729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82">
                <a:extLst>
                  <a:ext uri="{FF2B5EF4-FFF2-40B4-BE49-F238E27FC236}">
                    <a16:creationId xmlns:a16="http://schemas.microsoft.com/office/drawing/2014/main" id="{7B45605F-50DD-B936-79D0-4D5D3DCCF60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0" name="Freeform 85">
                <a:extLst>
                  <a:ext uri="{FF2B5EF4-FFF2-40B4-BE49-F238E27FC236}">
                    <a16:creationId xmlns:a16="http://schemas.microsoft.com/office/drawing/2014/main" id="{AA2CCC3A-D444-734A-6925-5778565003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88">
                <a:extLst>
                  <a:ext uri="{FF2B5EF4-FFF2-40B4-BE49-F238E27FC236}">
                    <a16:creationId xmlns:a16="http://schemas.microsoft.com/office/drawing/2014/main" id="{A2BD9A0D-1346-B3F5-7383-79EB805ABD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2" name="Group 51">
                <a:extLst>
                  <a:ext uri="{FF2B5EF4-FFF2-40B4-BE49-F238E27FC236}">
                    <a16:creationId xmlns:a16="http://schemas.microsoft.com/office/drawing/2014/main" id="{16EB22E5-C3DE-A015-B732-9C99977BB7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53" name="Line 63">
                  <a:extLst>
                    <a:ext uri="{FF2B5EF4-FFF2-40B4-BE49-F238E27FC236}">
                      <a16:creationId xmlns:a16="http://schemas.microsoft.com/office/drawing/2014/main" id="{93CF15FE-A466-3FBE-1E87-307BF004FC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Line 66">
                  <a:extLst>
                    <a:ext uri="{FF2B5EF4-FFF2-40B4-BE49-F238E27FC236}">
                      <a16:creationId xmlns:a16="http://schemas.microsoft.com/office/drawing/2014/main" id="{3C84471E-53D8-C7CA-359C-EA3D084335B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Line 67">
                  <a:extLst>
                    <a:ext uri="{FF2B5EF4-FFF2-40B4-BE49-F238E27FC236}">
                      <a16:creationId xmlns:a16="http://schemas.microsoft.com/office/drawing/2014/main" id="{BC3DC9EB-7ADF-8A40-A0B1-806A49FDD1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Line 80">
                  <a:extLst>
                    <a:ext uri="{FF2B5EF4-FFF2-40B4-BE49-F238E27FC236}">
                      <a16:creationId xmlns:a16="http://schemas.microsoft.com/office/drawing/2014/main" id="{A9814A17-E78A-F4E9-E11C-91D474D977B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Line 83">
                  <a:extLst>
                    <a:ext uri="{FF2B5EF4-FFF2-40B4-BE49-F238E27FC236}">
                      <a16:creationId xmlns:a16="http://schemas.microsoft.com/office/drawing/2014/main" id="{317CBEE3-C973-721D-F6E1-B01AB38460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Line 86">
                  <a:extLst>
                    <a:ext uri="{FF2B5EF4-FFF2-40B4-BE49-F238E27FC236}">
                      <a16:creationId xmlns:a16="http://schemas.microsoft.com/office/drawing/2014/main" id="{B94FEC87-B417-D6A3-C64B-28FBFF77E6B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Line 89">
                  <a:extLst>
                    <a:ext uri="{FF2B5EF4-FFF2-40B4-BE49-F238E27FC236}">
                      <a16:creationId xmlns:a16="http://schemas.microsoft.com/office/drawing/2014/main" id="{E06EF271-57E5-EEF4-D040-2024C9C5E22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 name="Group 4">
              <a:extLst>
                <a:ext uri="{FF2B5EF4-FFF2-40B4-BE49-F238E27FC236}">
                  <a16:creationId xmlns:a16="http://schemas.microsoft.com/office/drawing/2014/main" id="{8B6F3B2D-71C3-22D2-3FE7-AEB56473B07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30" name="Group 29">
                <a:extLst>
                  <a:ext uri="{FF2B5EF4-FFF2-40B4-BE49-F238E27FC236}">
                    <a16:creationId xmlns:a16="http://schemas.microsoft.com/office/drawing/2014/main" id="{97575CCE-8AB7-7F62-6647-54A79E708F6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34" name="Straight Connector 33">
                  <a:extLst>
                    <a:ext uri="{FF2B5EF4-FFF2-40B4-BE49-F238E27FC236}">
                      <a16:creationId xmlns:a16="http://schemas.microsoft.com/office/drawing/2014/main" id="{B17ABC5D-B6B9-F1AF-A5E6-4E86BF397359}"/>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D90BB42-FD51-C2C9-345D-87DED4AC79F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6" name="Rectangle 30">
                  <a:extLst>
                    <a:ext uri="{FF2B5EF4-FFF2-40B4-BE49-F238E27FC236}">
                      <a16:creationId xmlns:a16="http://schemas.microsoft.com/office/drawing/2014/main" id="{385D3C2A-6509-6882-27B6-96C8742214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0">
                  <a:extLst>
                    <a:ext uri="{FF2B5EF4-FFF2-40B4-BE49-F238E27FC236}">
                      <a16:creationId xmlns:a16="http://schemas.microsoft.com/office/drawing/2014/main" id="{4BF0830E-092E-8582-FD37-25EBB95D93E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C380A303-EA12-90C6-733E-C85628E6E95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32" name="Freeform: Shape 31">
                  <a:extLst>
                    <a:ext uri="{FF2B5EF4-FFF2-40B4-BE49-F238E27FC236}">
                      <a16:creationId xmlns:a16="http://schemas.microsoft.com/office/drawing/2014/main" id="{641257D7-35B4-17E4-164F-621D979A03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33" name="Freeform: Shape 32">
                  <a:extLst>
                    <a:ext uri="{FF2B5EF4-FFF2-40B4-BE49-F238E27FC236}">
                      <a16:creationId xmlns:a16="http://schemas.microsoft.com/office/drawing/2014/main" id="{6F3910AB-8CA8-F456-4738-9F48854BD0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7" name="Group 16">
              <a:extLst>
                <a:ext uri="{FF2B5EF4-FFF2-40B4-BE49-F238E27FC236}">
                  <a16:creationId xmlns:a16="http://schemas.microsoft.com/office/drawing/2014/main" id="{B586CB42-F5B6-83EC-94BC-143860A116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9" name="Group 18">
                <a:extLst>
                  <a:ext uri="{FF2B5EF4-FFF2-40B4-BE49-F238E27FC236}">
                    <a16:creationId xmlns:a16="http://schemas.microsoft.com/office/drawing/2014/main" id="{635060AB-ED2F-208F-81B5-BEB45F802F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27" name="Freeform 68">
                  <a:extLst>
                    <a:ext uri="{FF2B5EF4-FFF2-40B4-BE49-F238E27FC236}">
                      <a16:creationId xmlns:a16="http://schemas.microsoft.com/office/drawing/2014/main" id="{6E687AEB-A199-BAD0-2E9A-3ACBFE2841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DAFE85D5-581E-A320-6774-95E0233C56C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7270347A-DB8B-CFEA-D5B1-DBC3659BBE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1965131-3F3E-E213-B710-81D71722A97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22" name="Freeform 68">
                  <a:extLst>
                    <a:ext uri="{FF2B5EF4-FFF2-40B4-BE49-F238E27FC236}">
                      <a16:creationId xmlns:a16="http://schemas.microsoft.com/office/drawing/2014/main" id="{A3D07104-0A30-F679-34AF-C21FD6FACE8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B13E5798-2DCB-9131-C54F-6F0D08D86F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2F125324-9871-5BDF-13D3-6E4113AFD0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0" name="Group 59">
            <a:extLst>
              <a:ext uri="{FF2B5EF4-FFF2-40B4-BE49-F238E27FC236}">
                <a16:creationId xmlns:a16="http://schemas.microsoft.com/office/drawing/2014/main" id="{BE0CCD1F-2B54-D361-E053-5FF87DD59BCE}"/>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192855" y="716800"/>
            <a:ext cx="3838575" cy="5583025"/>
            <a:chOff x="199766" y="716800"/>
            <a:chExt cx="3838575" cy="5583025"/>
          </a:xfrm>
        </p:grpSpPr>
        <p:grpSp>
          <p:nvGrpSpPr>
            <p:cNvPr id="61" name="Group 60">
              <a:extLst>
                <a:ext uri="{FF2B5EF4-FFF2-40B4-BE49-F238E27FC236}">
                  <a16:creationId xmlns:a16="http://schemas.microsoft.com/office/drawing/2014/main" id="{B3F3EEBC-EBC4-0038-38A9-A494FED7A6E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80" name="Freeform 64">
                <a:extLst>
                  <a:ext uri="{FF2B5EF4-FFF2-40B4-BE49-F238E27FC236}">
                    <a16:creationId xmlns:a16="http://schemas.microsoft.com/office/drawing/2014/main" id="{581DA3CF-C0A0-8E1A-B2CA-B465ACA6C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1">
                <a:extLst>
                  <a:ext uri="{FF2B5EF4-FFF2-40B4-BE49-F238E27FC236}">
                    <a16:creationId xmlns:a16="http://schemas.microsoft.com/office/drawing/2014/main" id="{DB32943F-D66E-F068-1ECE-FF375616F2A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1">
                <a:extLst>
                  <a:ext uri="{FF2B5EF4-FFF2-40B4-BE49-F238E27FC236}">
                    <a16:creationId xmlns:a16="http://schemas.microsoft.com/office/drawing/2014/main" id="{3B13BE8F-A9CD-C462-43E9-D182FCF05E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78">
                <a:extLst>
                  <a:ext uri="{FF2B5EF4-FFF2-40B4-BE49-F238E27FC236}">
                    <a16:creationId xmlns:a16="http://schemas.microsoft.com/office/drawing/2014/main" id="{F75852E9-400B-CA0A-4A1A-0B754AE00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84">
                <a:extLst>
                  <a:ext uri="{FF2B5EF4-FFF2-40B4-BE49-F238E27FC236}">
                    <a16:creationId xmlns:a16="http://schemas.microsoft.com/office/drawing/2014/main" id="{1D8ECB49-B6E6-DA8C-61EE-CB6BB20FF4A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87">
                <a:extLst>
                  <a:ext uri="{FF2B5EF4-FFF2-40B4-BE49-F238E27FC236}">
                    <a16:creationId xmlns:a16="http://schemas.microsoft.com/office/drawing/2014/main" id="{53A3DB70-240A-ADEB-E7B2-84B3837F44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60">
                <a:extLst>
                  <a:ext uri="{FF2B5EF4-FFF2-40B4-BE49-F238E27FC236}">
                    <a16:creationId xmlns:a16="http://schemas.microsoft.com/office/drawing/2014/main" id="{9B713D37-E240-145B-9C3E-F8D262CF7B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59">
                <a:extLst>
                  <a:ext uri="{FF2B5EF4-FFF2-40B4-BE49-F238E27FC236}">
                    <a16:creationId xmlns:a16="http://schemas.microsoft.com/office/drawing/2014/main" id="{17B81BF5-2C3A-46BE-E721-022FD3C1F46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62">
                <a:extLst>
                  <a:ext uri="{FF2B5EF4-FFF2-40B4-BE49-F238E27FC236}">
                    <a16:creationId xmlns:a16="http://schemas.microsoft.com/office/drawing/2014/main" id="{2885C111-E5DD-8443-FE17-0569B46EC8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65">
                <a:extLst>
                  <a:ext uri="{FF2B5EF4-FFF2-40B4-BE49-F238E27FC236}">
                    <a16:creationId xmlns:a16="http://schemas.microsoft.com/office/drawing/2014/main" id="{029DD684-1B88-2889-DA3A-5870D67614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9">
                <a:extLst>
                  <a:ext uri="{FF2B5EF4-FFF2-40B4-BE49-F238E27FC236}">
                    <a16:creationId xmlns:a16="http://schemas.microsoft.com/office/drawing/2014/main" id="{3C566D20-0174-75CC-D855-AB274699D8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82">
                <a:extLst>
                  <a:ext uri="{FF2B5EF4-FFF2-40B4-BE49-F238E27FC236}">
                    <a16:creationId xmlns:a16="http://schemas.microsoft.com/office/drawing/2014/main" id="{36A8E32A-151B-A3D3-49DE-6008D6C45F3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85">
                <a:extLst>
                  <a:ext uri="{FF2B5EF4-FFF2-40B4-BE49-F238E27FC236}">
                    <a16:creationId xmlns:a16="http://schemas.microsoft.com/office/drawing/2014/main" id="{76E7A491-283C-6A17-EB8C-B02383E9A2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8">
                <a:extLst>
                  <a:ext uri="{FF2B5EF4-FFF2-40B4-BE49-F238E27FC236}">
                    <a16:creationId xmlns:a16="http://schemas.microsoft.com/office/drawing/2014/main" id="{E91E0A05-94DE-D7F7-3A60-DEA330713B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4" name="Group 93">
                <a:extLst>
                  <a:ext uri="{FF2B5EF4-FFF2-40B4-BE49-F238E27FC236}">
                    <a16:creationId xmlns:a16="http://schemas.microsoft.com/office/drawing/2014/main" id="{FF3DE174-682A-6361-8639-CDA2D81AA0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5" name="Line 63">
                  <a:extLst>
                    <a:ext uri="{FF2B5EF4-FFF2-40B4-BE49-F238E27FC236}">
                      <a16:creationId xmlns:a16="http://schemas.microsoft.com/office/drawing/2014/main" id="{2234DE9F-CB30-6186-5B72-493836DF14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66">
                  <a:extLst>
                    <a:ext uri="{FF2B5EF4-FFF2-40B4-BE49-F238E27FC236}">
                      <a16:creationId xmlns:a16="http://schemas.microsoft.com/office/drawing/2014/main" id="{DAF283E5-22FA-93DD-FB58-AA9A0424C9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67">
                  <a:extLst>
                    <a:ext uri="{FF2B5EF4-FFF2-40B4-BE49-F238E27FC236}">
                      <a16:creationId xmlns:a16="http://schemas.microsoft.com/office/drawing/2014/main" id="{CE496269-4163-B3BB-A9E1-56F00C65A0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Line 80">
                  <a:extLst>
                    <a:ext uri="{FF2B5EF4-FFF2-40B4-BE49-F238E27FC236}">
                      <a16:creationId xmlns:a16="http://schemas.microsoft.com/office/drawing/2014/main" id="{90179A3F-210B-6566-A4A2-F50DAB4E89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Line 83">
                  <a:extLst>
                    <a:ext uri="{FF2B5EF4-FFF2-40B4-BE49-F238E27FC236}">
                      <a16:creationId xmlns:a16="http://schemas.microsoft.com/office/drawing/2014/main" id="{772AEF66-4E36-6C46-BEE9-2E18CDC2AE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Line 86">
                  <a:extLst>
                    <a:ext uri="{FF2B5EF4-FFF2-40B4-BE49-F238E27FC236}">
                      <a16:creationId xmlns:a16="http://schemas.microsoft.com/office/drawing/2014/main" id="{258703F6-E13A-5C69-B4D3-DE791D24F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Line 89">
                  <a:extLst>
                    <a:ext uri="{FF2B5EF4-FFF2-40B4-BE49-F238E27FC236}">
                      <a16:creationId xmlns:a16="http://schemas.microsoft.com/office/drawing/2014/main" id="{EEC221A3-F3A0-F165-B37C-BF65A34237A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2" name="Group 61">
              <a:extLst>
                <a:ext uri="{FF2B5EF4-FFF2-40B4-BE49-F238E27FC236}">
                  <a16:creationId xmlns:a16="http://schemas.microsoft.com/office/drawing/2014/main" id="{E1BE042E-E49B-4A5F-357E-8DB2C56DDBD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72" name="Group 71">
                <a:extLst>
                  <a:ext uri="{FF2B5EF4-FFF2-40B4-BE49-F238E27FC236}">
                    <a16:creationId xmlns:a16="http://schemas.microsoft.com/office/drawing/2014/main" id="{C166BC29-F4E6-A651-BD21-70A8B85B4D3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76" name="Straight Connector 75">
                  <a:extLst>
                    <a:ext uri="{FF2B5EF4-FFF2-40B4-BE49-F238E27FC236}">
                      <a16:creationId xmlns:a16="http://schemas.microsoft.com/office/drawing/2014/main" id="{6002A7A7-B4BB-9C4C-3948-E72F7F44D1F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F73A36C-4216-A151-D845-77BCCDC9E71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8" name="Rectangle 30">
                  <a:extLst>
                    <a:ext uri="{FF2B5EF4-FFF2-40B4-BE49-F238E27FC236}">
                      <a16:creationId xmlns:a16="http://schemas.microsoft.com/office/drawing/2014/main" id="{5BBF4110-E046-056F-4D58-88966101088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30">
                  <a:extLst>
                    <a:ext uri="{FF2B5EF4-FFF2-40B4-BE49-F238E27FC236}">
                      <a16:creationId xmlns:a16="http://schemas.microsoft.com/office/drawing/2014/main" id="{809EE42A-5648-154F-432A-D9F3570862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A783DC31-F0EF-CF42-ED90-75B1ABD16C4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74" name="Freeform: Shape 73">
                  <a:extLst>
                    <a:ext uri="{FF2B5EF4-FFF2-40B4-BE49-F238E27FC236}">
                      <a16:creationId xmlns:a16="http://schemas.microsoft.com/office/drawing/2014/main" id="{798C938D-4846-6187-1846-8DF73B4DD1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75" name="Freeform: Shape 74">
                  <a:extLst>
                    <a:ext uri="{FF2B5EF4-FFF2-40B4-BE49-F238E27FC236}">
                      <a16:creationId xmlns:a16="http://schemas.microsoft.com/office/drawing/2014/main" id="{E52F3A13-6583-B19D-8326-EDCA4E9994D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63" name="Group 62">
              <a:extLst>
                <a:ext uri="{FF2B5EF4-FFF2-40B4-BE49-F238E27FC236}">
                  <a16:creationId xmlns:a16="http://schemas.microsoft.com/office/drawing/2014/main" id="{0AC02D64-2157-DCA3-9D5E-57703AAB781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64" name="Group 63">
                <a:extLst>
                  <a:ext uri="{FF2B5EF4-FFF2-40B4-BE49-F238E27FC236}">
                    <a16:creationId xmlns:a16="http://schemas.microsoft.com/office/drawing/2014/main" id="{7EDD009B-AFCE-7C90-EDC0-4823F23EA1A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69" name="Freeform 68">
                  <a:extLst>
                    <a:ext uri="{FF2B5EF4-FFF2-40B4-BE49-F238E27FC236}">
                      <a16:creationId xmlns:a16="http://schemas.microsoft.com/office/drawing/2014/main" id="{8DCD1D20-6F7B-2005-233C-448F72769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9">
                  <a:extLst>
                    <a:ext uri="{FF2B5EF4-FFF2-40B4-BE49-F238E27FC236}">
                      <a16:creationId xmlns:a16="http://schemas.microsoft.com/office/drawing/2014/main" id="{C701A3C9-3B53-4238-2638-1B8BA0EC5F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Line 70">
                  <a:extLst>
                    <a:ext uri="{FF2B5EF4-FFF2-40B4-BE49-F238E27FC236}">
                      <a16:creationId xmlns:a16="http://schemas.microsoft.com/office/drawing/2014/main" id="{36AC7693-785F-3C83-9A64-E6039FA0E0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a:extLst>
                  <a:ext uri="{FF2B5EF4-FFF2-40B4-BE49-F238E27FC236}">
                    <a16:creationId xmlns:a16="http://schemas.microsoft.com/office/drawing/2014/main" id="{CF359D63-C81D-206A-44F3-F1273C0708F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66" name="Freeform 68">
                  <a:extLst>
                    <a:ext uri="{FF2B5EF4-FFF2-40B4-BE49-F238E27FC236}">
                      <a16:creationId xmlns:a16="http://schemas.microsoft.com/office/drawing/2014/main" id="{220AC73E-818C-B36C-CBD0-B0B5802981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69">
                  <a:extLst>
                    <a:ext uri="{FF2B5EF4-FFF2-40B4-BE49-F238E27FC236}">
                      <a16:creationId xmlns:a16="http://schemas.microsoft.com/office/drawing/2014/main" id="{E5255418-4DCC-DA3A-8A94-1E4253DD4C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Line 70">
                  <a:extLst>
                    <a:ext uri="{FF2B5EF4-FFF2-40B4-BE49-F238E27FC236}">
                      <a16:creationId xmlns:a16="http://schemas.microsoft.com/office/drawing/2014/main" id="{81D8F951-4C97-BFA4-4434-DCEC72D59E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07" name="Straight Connector 106">
            <a:extLst>
              <a:ext uri="{FF2B5EF4-FFF2-40B4-BE49-F238E27FC236}">
                <a16:creationId xmlns:a16="http://schemas.microsoft.com/office/drawing/2014/main" id="{3784D93E-84DF-A671-0102-F4445B9DB2A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4377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303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984522" y="298564"/>
            <a:ext cx="4650901" cy="6260873"/>
          </a:xfrm>
        </p:spPr>
        <p:txBody>
          <a:bodyPr anchor="ctr">
            <a:noAutofit/>
          </a:bodyPr>
          <a:lstStyle>
            <a:lvl1pPr algn="ctr">
              <a:defRPr sz="6000"/>
            </a:lvl1pPr>
          </a:lstStyle>
          <a:p>
            <a:r>
              <a:rPr lang="en-US" dirty="0"/>
              <a:t>Click to add title</a:t>
            </a:r>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4229122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624494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4504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4725271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552302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5/16/2025</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grpSp>
        <p:nvGrpSpPr>
          <p:cNvPr id="6" name="Group 5">
            <a:extLst>
              <a:ext uri="{FF2B5EF4-FFF2-40B4-BE49-F238E27FC236}">
                <a16:creationId xmlns:a16="http://schemas.microsoft.com/office/drawing/2014/main" id="{17004688-7200-27A0-AED2-FDEA0C50E2E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0962AE0E-CD08-E4A3-B4FB-58E3FB6095C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942343E8-72A7-5457-2C99-D033A36FF01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1C19E638-91EB-75DC-9458-EA0229C044E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6E02EB3D-A45E-B4B7-9E49-65E6921C6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46ED0F2C-33C6-33F8-D25A-653073FA8F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76C992DF-7C76-80E6-220E-5545B437E8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1532E4B2-6FAE-2363-8842-E08A265B0FB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D7AE19E9-E19F-29AF-639C-44EB5FB5E3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FC6B75DA-401A-8C4D-421A-4A0230030C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83B7B7D8-FAE1-EF25-3177-C597CA2855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D8189C2B-39BF-F3AD-761F-3EC5A41393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9B3C11E0-E220-6347-106F-7361EEF4B7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79AAD932-DEE5-826A-1B8E-BF1B2B2BB3D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A9BA9C23-F16A-423E-DB70-2BBBE58B0C8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237FA726-DD02-A25D-C698-4FB16B377C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A0991B4B-EDB7-1AEE-679D-75A7958333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198D13E0-51CA-CC43-BFAD-752CD4E5ED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979DDC47-298E-AFD7-CE86-9F24018FCB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FDF6497C-C9D8-77C1-9EC1-AA3DC693FD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F94954A5-B504-9802-E8A3-D92A434B215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26CA4C70-E5AD-FFC4-4F64-9029A88E16B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C2F66C97-233E-069E-842E-FC7DD613F3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AA0F3696-6B0D-543A-4D40-8B145249C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29D21825-8498-CADF-8EB5-D08C5C4348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D1EBC7BA-66A7-56E5-19F7-65B9A2BE6E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41A6EA28-930F-EBBA-43EE-6CB627294A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5297B34D-B81D-6350-4194-484D7EC282F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DD7C599E-910F-8D88-3AA0-B24C9A79E1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E663B789-16D2-7968-1AB9-E036E4D428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EBE4D28C-9D5D-2CDF-4E98-5D046F140C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9D439ED-096C-BC38-ECCB-78B2B5178F8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E820AB2-DB7A-A79D-FAE4-35AC3D677C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88E5C4B-5B7B-FDA4-A576-7854A9D159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E3C02BC9-4E4F-3743-8563-808D6A0B43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D0EF96EA-252F-062A-E566-42ABC6B903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58DCE928-965C-EA85-F5C1-24E19E45854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B5B70EF0-D01D-E5DD-0234-6B93EE439E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0351E2-397A-7FC9-6BE5-A3018AAB2BD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9EE4DD70-FCD0-DFFE-52A6-0DE9BC23311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466F87F-6F35-E28C-1556-6383A82F7F8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D4FD8A8E-2B46-F940-BD0E-086FCF7666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7532BE26-5B7C-EE9E-4191-8A54CDBBD6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BFC8ECE6-D59A-9EE4-CB81-D6162F00D8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15080BC2-EE72-5D70-6666-DEBC4916533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393AA0A3-2A8A-2332-F348-F88D6E1F3B3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54355255-9D4E-147B-DA9E-4FFB14E7C1B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0C229BCD-A083-BC81-2151-41E4947E04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F138DCEE-5B8D-D5E5-54B6-6B0BA01F6E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F00BD61F-0747-E748-6BFB-CB875F4942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7C45B1B-92EA-5E82-24D1-931DB8AF99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11B1265-0119-731D-E758-7C0BAFE4B5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35056C9E-95B1-E743-9A73-5A39803B74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873B7450-9F65-5384-2976-127FD87757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93FE1A96-9FB8-DD4B-5EB8-26A91007B6E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07C997E7-D2EC-2533-34E1-ADA752DD0A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CDFD69D0-D4F6-6990-4E0A-C6FEB0CE49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825CB36E-9726-A54C-5717-F6A428FED5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F8184497-7251-D4E9-F39C-EE556E4B10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835D68A6-6C40-806B-C58A-25B22D6BC6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E36097E1-57E6-7188-7C0D-36C56EF55F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9C1BAB2A-BA9C-8C5A-13B8-CE9C056AE65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F8DCA4A-A0D6-514F-47BB-541F133C696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0BEDD737-7AD9-32AF-DA50-AE940D883A1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361792E-BF11-44DD-3900-9EE92815F3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EF08723B-66BF-73AE-106A-58DBBBABFA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866A6C7D-739E-6ED2-8DC9-F62F969772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CAE0274-E38E-54A4-13C4-FFD1A9DDC6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7561DEAF-B810-94D1-71BB-2116BFFFA7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323C31A5-9409-F839-90BA-3883DC53230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42742EC4-5A1C-631E-398C-F3C5A9C4A2E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D2C0A335-0DBB-9CDA-7CB6-64689BB782A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21B6FD8-0F3F-70F9-2457-87BB8AAB7930}"/>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44ACA065-23B9-0399-85C9-8821480A7D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360F78FE-550E-F182-27C9-8D0D0411F4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2BEC42F-0A94-4DB3-9210-90D9BA7610B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4639297D-A086-3111-DE35-3ADFC63EC5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0A57F373-E650-007D-EF3A-125835724B3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3F7AA1C2-3BC9-2CC2-246C-891EEAAAAAD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8095730D-9E3D-CB3A-4FF1-D9B51A162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FDC9A03-E7DE-3D3E-74F8-C2990A5082F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3B430687-A11D-CFC5-B7C6-AF9A479146F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F9EEDCBB-CCC4-61BB-3480-8D21A3D2F1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0038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39105187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4021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8089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a:t>20XX</a:t>
            </a:r>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8199903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10" r:id="rId12"/>
    <p:sldLayoutId id="2147483672" r:id="rId13"/>
  </p:sldLayoutIdLst>
  <p:hf sldNum="0" hdr="0" ft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2" orient="horz" pos="2160">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2" pos="3840">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C597C7-8C92-9C50-FE0A-1D794BFB76D9}"/>
              </a:ext>
            </a:extLst>
          </p:cNvPr>
          <p:cNvPicPr>
            <a:picLocks noChangeAspect="1"/>
          </p:cNvPicPr>
          <p:nvPr/>
        </p:nvPicPr>
        <p:blipFill>
          <a:blip r:embed="rId2"/>
          <a:stretch>
            <a:fillRect/>
          </a:stretch>
        </p:blipFill>
        <p:spPr>
          <a:xfrm>
            <a:off x="8428505" y="1166448"/>
            <a:ext cx="3763495" cy="2662849"/>
          </a:xfrm>
          <a:prstGeom prst="rect">
            <a:avLst/>
          </a:prstGeom>
        </p:spPr>
      </p:pic>
      <p:sp>
        <p:nvSpPr>
          <p:cNvPr id="9" name="TextBox 8">
            <a:extLst>
              <a:ext uri="{FF2B5EF4-FFF2-40B4-BE49-F238E27FC236}">
                <a16:creationId xmlns:a16="http://schemas.microsoft.com/office/drawing/2014/main" id="{FD1B4DF8-3C69-012A-8667-1E774BDD1701}"/>
              </a:ext>
            </a:extLst>
          </p:cNvPr>
          <p:cNvSpPr txBox="1"/>
          <p:nvPr/>
        </p:nvSpPr>
        <p:spPr>
          <a:xfrm>
            <a:off x="282592" y="3361831"/>
            <a:ext cx="9734954" cy="1323439"/>
          </a:xfrm>
          <a:prstGeom prst="rect">
            <a:avLst/>
          </a:prstGeom>
          <a:noFill/>
        </p:spPr>
        <p:txBody>
          <a:bodyPr wrap="square">
            <a:spAutoFit/>
          </a:bodyPr>
          <a:lstStyle/>
          <a:p>
            <a:r>
              <a:rPr lang="en-US" sz="4000" b="1" i="0" u="none" strike="noStrike" baseline="0" dirty="0">
                <a:solidFill>
                  <a:srgbClr val="0F6D93"/>
                </a:solidFill>
                <a:latin typeface="Tahoma" panose="020B0604030504040204" pitchFamily="34" charset="0"/>
              </a:rPr>
              <a:t>Getting Your Ducks in a Row:</a:t>
            </a:r>
          </a:p>
          <a:p>
            <a:r>
              <a:rPr lang="en-US" sz="4000" b="1" i="0" u="none" strike="noStrike" baseline="0" dirty="0">
                <a:solidFill>
                  <a:srgbClr val="0F6D93"/>
                </a:solidFill>
                <a:latin typeface="Tahoma" panose="020B0604030504040204" pitchFamily="34" charset="0"/>
              </a:rPr>
              <a:t>Busting Long Term Planning Myths</a:t>
            </a:r>
          </a:p>
        </p:txBody>
      </p:sp>
      <p:sp>
        <p:nvSpPr>
          <p:cNvPr id="11" name="TextBox 10">
            <a:extLst>
              <a:ext uri="{FF2B5EF4-FFF2-40B4-BE49-F238E27FC236}">
                <a16:creationId xmlns:a16="http://schemas.microsoft.com/office/drawing/2014/main" id="{568644C3-6753-9BA6-5C1C-1019BE13121A}"/>
              </a:ext>
            </a:extLst>
          </p:cNvPr>
          <p:cNvSpPr txBox="1"/>
          <p:nvPr/>
        </p:nvSpPr>
        <p:spPr>
          <a:xfrm>
            <a:off x="3780511" y="5742088"/>
            <a:ext cx="6094378" cy="584775"/>
          </a:xfrm>
          <a:prstGeom prst="rect">
            <a:avLst/>
          </a:prstGeom>
          <a:noFill/>
        </p:spPr>
        <p:txBody>
          <a:bodyPr wrap="square">
            <a:spAutoFit/>
          </a:bodyPr>
          <a:lstStyle/>
          <a:p>
            <a:r>
              <a:rPr lang="en-US" sz="3200" b="1" i="0" u="none" strike="noStrike" baseline="0" dirty="0">
                <a:solidFill>
                  <a:srgbClr val="0F6D93"/>
                </a:solidFill>
                <a:latin typeface="Tahoma" panose="020B0604030504040204" pitchFamily="34" charset="0"/>
              </a:rPr>
              <a:t>Tuesday, May 20, 2025</a:t>
            </a:r>
          </a:p>
        </p:txBody>
      </p:sp>
      <p:pic>
        <p:nvPicPr>
          <p:cNvPr id="13" name="Picture 12" descr="A close-up of a logo&#10;&#10;AI-generated content may be incorrect.">
            <a:extLst>
              <a:ext uri="{FF2B5EF4-FFF2-40B4-BE49-F238E27FC236}">
                <a16:creationId xmlns:a16="http://schemas.microsoft.com/office/drawing/2014/main" id="{4B8533D5-D05D-29B1-9202-DB4CB8C3ADD0}"/>
              </a:ext>
            </a:extLst>
          </p:cNvPr>
          <p:cNvPicPr>
            <a:picLocks noChangeAspect="1"/>
          </p:cNvPicPr>
          <p:nvPr/>
        </p:nvPicPr>
        <p:blipFill>
          <a:blip r:embed="rId3"/>
          <a:stretch>
            <a:fillRect/>
          </a:stretch>
        </p:blipFill>
        <p:spPr>
          <a:xfrm>
            <a:off x="256753" y="556291"/>
            <a:ext cx="4893316" cy="2277131"/>
          </a:xfrm>
          <a:prstGeom prst="rect">
            <a:avLst/>
          </a:prstGeom>
        </p:spPr>
      </p:pic>
    </p:spTree>
    <p:extLst>
      <p:ext uri="{BB962C8B-B14F-4D97-AF65-F5344CB8AC3E}">
        <p14:creationId xmlns:p14="http://schemas.microsoft.com/office/powerpoint/2010/main" val="987705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A3451-9716-A08E-B11C-38CA0C22E70A}"/>
            </a:ext>
          </a:extLst>
        </p:cNvPr>
        <p:cNvGrpSpPr/>
        <p:nvPr/>
      </p:nvGrpSpPr>
      <p:grpSpPr>
        <a:xfrm>
          <a:off x="0" y="0"/>
          <a:ext cx="0" cy="0"/>
          <a:chOff x="0" y="0"/>
          <a:chExt cx="0" cy="0"/>
        </a:xfrm>
      </p:grpSpPr>
      <p:sp>
        <p:nvSpPr>
          <p:cNvPr id="10" name="Title 6">
            <a:extLst>
              <a:ext uri="{FF2B5EF4-FFF2-40B4-BE49-F238E27FC236}">
                <a16:creationId xmlns:a16="http://schemas.microsoft.com/office/drawing/2014/main" id="{001E1E7D-C34F-6957-030D-7A6C0792B349}"/>
              </a:ext>
            </a:extLst>
          </p:cNvPr>
          <p:cNvSpPr txBox="1">
            <a:spLocks/>
          </p:cNvSpPr>
          <p:nvPr/>
        </p:nvSpPr>
        <p:spPr>
          <a:xfrm>
            <a:off x="4680968" y="605002"/>
            <a:ext cx="7511012" cy="788739"/>
          </a:xfrm>
          <a:prstGeom prst="rect">
            <a:avLst/>
          </a:prstGeom>
        </p:spPr>
        <p:txBody>
          <a:bodyPr vert="horz" wrap="square" lIns="91440" tIns="45720" rIns="91440" bIns="45720" rtlCol="0" anchor="b" anchorCtr="0">
            <a:noAutofit/>
          </a:bodyPr>
          <a:lstStyle>
            <a:lvl1pPr algn="ctr" defTabSz="914400" rtl="0" eaLnBrk="1" latinLnBrk="0" hangingPunct="1">
              <a:lnSpc>
                <a:spcPct val="100000"/>
              </a:lnSpc>
              <a:spcBef>
                <a:spcPct val="0"/>
              </a:spcBef>
              <a:buNone/>
              <a:defRPr sz="4800" kern="1200" cap="none" spc="0" baseline="0">
                <a:solidFill>
                  <a:schemeClr val="tx1"/>
                </a:solidFill>
                <a:latin typeface="+mj-lt"/>
                <a:ea typeface="+mj-ea"/>
                <a:cs typeface="+mj-cs"/>
              </a:defRPr>
            </a:lvl1pPr>
          </a:lstStyle>
          <a:p>
            <a:pPr>
              <a:spcAft>
                <a:spcPts val="800"/>
              </a:spcAft>
            </a:pPr>
            <a:r>
              <a:rPr lang="en-US" sz="5300" b="1" kern="1200" cap="none" spc="0" baseline="0" dirty="0">
                <a:solidFill>
                  <a:srgbClr val="235177"/>
                </a:solidFill>
                <a:latin typeface="+mj-lt"/>
                <a:ea typeface="+mj-ea"/>
                <a:cs typeface="+mj-cs"/>
              </a:rPr>
              <a:t>Assisted Living</a:t>
            </a:r>
          </a:p>
        </p:txBody>
      </p:sp>
      <p:pic>
        <p:nvPicPr>
          <p:cNvPr id="5" name="Picture 4">
            <a:extLst>
              <a:ext uri="{FF2B5EF4-FFF2-40B4-BE49-F238E27FC236}">
                <a16:creationId xmlns:a16="http://schemas.microsoft.com/office/drawing/2014/main" id="{D3153B3A-AE07-6EBB-9066-C228F67D2DF4}"/>
              </a:ext>
            </a:extLst>
          </p:cNvPr>
          <p:cNvPicPr>
            <a:picLocks noChangeAspect="1"/>
          </p:cNvPicPr>
          <p:nvPr/>
        </p:nvPicPr>
        <p:blipFill>
          <a:blip r:embed="rId3"/>
          <a:srcRect t="5114" b="5114"/>
          <a:stretch/>
        </p:blipFill>
        <p:spPr>
          <a:xfrm>
            <a:off x="0" y="0"/>
            <a:ext cx="4680968" cy="5252710"/>
          </a:xfrm>
          <a:prstGeom prst="rect">
            <a:avLst/>
          </a:prstGeom>
        </p:spPr>
      </p:pic>
      <p:sp>
        <p:nvSpPr>
          <p:cNvPr id="3" name="Rectangle 1">
            <a:extLst>
              <a:ext uri="{FF2B5EF4-FFF2-40B4-BE49-F238E27FC236}">
                <a16:creationId xmlns:a16="http://schemas.microsoft.com/office/drawing/2014/main" id="{CFBB446B-407D-B429-F321-C0CECA735F9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Subtitle 7">
            <a:extLst>
              <a:ext uri="{FF2B5EF4-FFF2-40B4-BE49-F238E27FC236}">
                <a16:creationId xmlns:a16="http://schemas.microsoft.com/office/drawing/2014/main" id="{9CB96CE5-C79F-7E9B-085F-F4057F69A04D}"/>
              </a:ext>
            </a:extLst>
          </p:cNvPr>
          <p:cNvSpPr txBox="1">
            <a:spLocks/>
          </p:cNvSpPr>
          <p:nvPr/>
        </p:nvSpPr>
        <p:spPr>
          <a:xfrm>
            <a:off x="5197642" y="1746300"/>
            <a:ext cx="6994338" cy="465187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defTabSz="914400" rtl="0" eaLnBrk="1" latinLnBrk="0" hangingPunct="1">
              <a:lnSpc>
                <a:spcPct val="150000"/>
              </a:lnSpc>
              <a:spcBef>
                <a:spcPts val="500"/>
              </a:spcBef>
              <a:buFont typeface="Arial" panose="020B0604020202020204" pitchFamily="34" charset="0"/>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000" i="0" cap="small" dirty="0">
                <a:solidFill>
                  <a:srgbClr val="235177"/>
                </a:solidFill>
                <a:latin typeface="+mj-lt"/>
              </a:rPr>
              <a:t>Seniors who require more assistance than Home Care but less than a Nursing Home</a:t>
            </a:r>
          </a:p>
          <a:p>
            <a:pPr lvl="1" algn="l"/>
            <a:endParaRPr lang="en-US" sz="5600" i="0" cap="sm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000" i="0" cap="small" dirty="0">
                <a:solidFill>
                  <a:srgbClr val="235177"/>
                </a:solidFill>
                <a:latin typeface="+mj-lt"/>
              </a:rPr>
              <a:t>Residential community-like environment</a:t>
            </a:r>
          </a:p>
          <a:p>
            <a:pPr lvl="1" algn="l"/>
            <a:endParaRPr lang="en-US" sz="5600" i="0" cap="sm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000" i="0" cap="small" dirty="0">
                <a:solidFill>
                  <a:srgbClr val="235177"/>
                </a:solidFill>
                <a:latin typeface="+mj-lt"/>
              </a:rPr>
              <a:t> Assistance with personal care, housekeeping &amp; laundry</a:t>
            </a:r>
          </a:p>
          <a:p>
            <a:pPr lvl="1" algn="l"/>
            <a:endParaRPr lang="en-US" sz="5600" i="0" cap="sm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000" i="0" cap="small" dirty="0">
                <a:solidFill>
                  <a:srgbClr val="235177"/>
                </a:solidFill>
                <a:latin typeface="+mj-lt"/>
              </a:rPr>
              <a:t> Assistance with medication </a:t>
            </a:r>
          </a:p>
          <a:p>
            <a:pPr lvl="1" algn="l"/>
            <a:endParaRPr lang="en-US" sz="5600" i="0" cap="sm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000" i="0" cap="small" dirty="0">
                <a:solidFill>
                  <a:srgbClr val="235177"/>
                </a:solidFill>
                <a:latin typeface="+mj-lt"/>
              </a:rPr>
              <a:t> Activities &amp; social functions</a:t>
            </a:r>
          </a:p>
          <a:p>
            <a:pPr lvl="1" algn="l">
              <a:lnSpc>
                <a:spcPct val="140000"/>
              </a:lnSpc>
              <a:spcAft>
                <a:spcPts val="800"/>
              </a:spcAft>
            </a:pPr>
            <a:r>
              <a:rPr lang="en-US" sz="9600" b="1" i="0" dirty="0">
                <a:solidFill>
                  <a:srgbClr val="235177">
                    <a:alpha val="60000"/>
                  </a:srgbClr>
                </a:solidFill>
                <a:latin typeface="+mj-lt"/>
                <a:ea typeface="Aptos" panose="020B0004020202020204" pitchFamily="34" charset="0"/>
                <a:cs typeface="Times New Roman" panose="02020603050405020304" pitchFamily="18" charset="0"/>
              </a:rPr>
              <a:t>	</a:t>
            </a:r>
          </a:p>
          <a:p>
            <a:pPr algn="l">
              <a:lnSpc>
                <a:spcPct val="140000"/>
              </a:lnSpc>
              <a:spcAft>
                <a:spcPts val="800"/>
              </a:spcAft>
            </a:pPr>
            <a:r>
              <a:rPr lang="en-US" sz="1600" b="1" cap="none" spc="50" dirty="0">
                <a:latin typeface="+mj-lt"/>
              </a:rPr>
              <a:t>	</a:t>
            </a:r>
          </a:p>
          <a:p>
            <a:pPr algn="l">
              <a:lnSpc>
                <a:spcPct val="140000"/>
              </a:lnSpc>
              <a:spcAft>
                <a:spcPts val="800"/>
              </a:spcAft>
            </a:pPr>
            <a:r>
              <a:rPr lang="en-US" sz="1600" spc="50" dirty="0"/>
              <a:t>.   </a:t>
            </a:r>
          </a:p>
        </p:txBody>
      </p:sp>
      <p:sp>
        <p:nvSpPr>
          <p:cNvPr id="9" name="TextBox 8">
            <a:extLst>
              <a:ext uri="{FF2B5EF4-FFF2-40B4-BE49-F238E27FC236}">
                <a16:creationId xmlns:a16="http://schemas.microsoft.com/office/drawing/2014/main" id="{9FA8D8A9-9A07-D96B-C62B-80943F219870}"/>
              </a:ext>
            </a:extLst>
          </p:cNvPr>
          <p:cNvSpPr txBox="1"/>
          <p:nvPr/>
        </p:nvSpPr>
        <p:spPr>
          <a:xfrm>
            <a:off x="297455" y="6213513"/>
            <a:ext cx="5310131" cy="369332"/>
          </a:xfrm>
          <a:prstGeom prst="rect">
            <a:avLst/>
          </a:prstGeom>
          <a:noFill/>
        </p:spPr>
        <p:txBody>
          <a:bodyPr wrap="square" rtlCol="0">
            <a:spAutoFit/>
          </a:bodyPr>
          <a:lstStyle/>
          <a:p>
            <a:endParaRPr lang="en-US" dirty="0"/>
          </a:p>
        </p:txBody>
      </p:sp>
      <p:sp>
        <p:nvSpPr>
          <p:cNvPr id="12" name="TextBox 11">
            <a:extLst>
              <a:ext uri="{FF2B5EF4-FFF2-40B4-BE49-F238E27FC236}">
                <a16:creationId xmlns:a16="http://schemas.microsoft.com/office/drawing/2014/main" id="{5485FD93-9EF4-ED3E-FEBF-86066C3525F3}"/>
              </a:ext>
            </a:extLst>
          </p:cNvPr>
          <p:cNvSpPr txBox="1"/>
          <p:nvPr/>
        </p:nvSpPr>
        <p:spPr>
          <a:xfrm>
            <a:off x="-317420" y="5536405"/>
            <a:ext cx="5600063" cy="1046440"/>
          </a:xfrm>
          <a:prstGeom prst="rect">
            <a:avLst/>
          </a:prstGeom>
          <a:noFill/>
        </p:spPr>
        <p:txBody>
          <a:bodyPr wrap="square">
            <a:spAutoFit/>
          </a:bodyPr>
          <a:lstStyle/>
          <a:p>
            <a:pPr marL="645750" lvl="1" indent="-285750" algn="l">
              <a:buFont typeface="Arial" panose="020B0604020202020204" pitchFamily="34" charset="0"/>
              <a:buChar char="•"/>
            </a:pPr>
            <a:r>
              <a:rPr lang="en-US" sz="1400" i="0" cap="all" dirty="0">
                <a:solidFill>
                  <a:srgbClr val="235177"/>
                </a:solidFill>
                <a:latin typeface="+mj-lt"/>
              </a:rPr>
              <a:t>Mostly private pay with a wide range of prices</a:t>
            </a:r>
          </a:p>
          <a:p>
            <a:pPr marL="360000" lvl="1" algn="l"/>
            <a:endParaRPr lang="en-US" sz="1000" i="0" cap="all" dirty="0">
              <a:solidFill>
                <a:srgbClr val="235177"/>
              </a:solidFill>
              <a:latin typeface="+mj-lt"/>
            </a:endParaRPr>
          </a:p>
          <a:p>
            <a:pPr marL="645750" lvl="1" indent="-285750" algn="l">
              <a:buFont typeface="Arial" panose="020B0604020202020204" pitchFamily="34" charset="0"/>
              <a:buChar char="•"/>
            </a:pPr>
            <a:r>
              <a:rPr lang="en-US" sz="1400" cap="all" dirty="0">
                <a:solidFill>
                  <a:srgbClr val="235177"/>
                </a:solidFill>
                <a:latin typeface="+mj-lt"/>
              </a:rPr>
              <a:t>Long-term care insurance</a:t>
            </a:r>
          </a:p>
          <a:p>
            <a:pPr marL="360000" lvl="1" algn="l"/>
            <a:endParaRPr lang="en-US" sz="1000" i="0" cap="all" dirty="0">
              <a:solidFill>
                <a:srgbClr val="235177"/>
              </a:solidFill>
              <a:latin typeface="+mj-lt"/>
            </a:endParaRPr>
          </a:p>
          <a:p>
            <a:pPr marL="645750" lvl="1" indent="-285750" algn="l">
              <a:buFont typeface="Arial" panose="020B0604020202020204" pitchFamily="34" charset="0"/>
              <a:buChar char="•"/>
            </a:pPr>
            <a:r>
              <a:rPr lang="en-US" sz="1400" i="0" cap="all" dirty="0">
                <a:solidFill>
                  <a:srgbClr val="235177"/>
                </a:solidFill>
                <a:latin typeface="+mj-lt"/>
              </a:rPr>
              <a:t>Some affordable Medicaid/waiver apartments</a:t>
            </a:r>
          </a:p>
        </p:txBody>
      </p:sp>
    </p:spTree>
    <p:extLst>
      <p:ext uri="{BB962C8B-B14F-4D97-AF65-F5344CB8AC3E}">
        <p14:creationId xmlns:p14="http://schemas.microsoft.com/office/powerpoint/2010/main" val="3032379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3D35F-93DC-8325-1623-2BA0DAA65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B84FF-C87A-3765-E729-BECE9D7B9FEE}"/>
              </a:ext>
            </a:extLst>
          </p:cNvPr>
          <p:cNvSpPr>
            <a:spLocks noGrp="1"/>
          </p:cNvSpPr>
          <p:nvPr>
            <p:ph type="title"/>
          </p:nvPr>
        </p:nvSpPr>
        <p:spPr>
          <a:xfrm>
            <a:off x="-242425" y="671228"/>
            <a:ext cx="8761068" cy="1189415"/>
          </a:xfrm>
        </p:spPr>
        <p:txBody>
          <a:bodyPr>
            <a:noAutofit/>
          </a:bodyPr>
          <a:lstStyle/>
          <a:p>
            <a:r>
              <a:rPr lang="en-US" sz="4800" b="1" dirty="0">
                <a:solidFill>
                  <a:srgbClr val="235177"/>
                </a:solidFill>
              </a:rPr>
              <a:t>Assisted Living </a:t>
            </a:r>
            <a:br>
              <a:rPr lang="en-US" sz="4800" b="1" dirty="0">
                <a:solidFill>
                  <a:srgbClr val="235177"/>
                </a:solidFill>
              </a:rPr>
            </a:br>
            <a:r>
              <a:rPr lang="en-US" sz="4800" b="1" dirty="0">
                <a:solidFill>
                  <a:srgbClr val="235177"/>
                </a:solidFill>
              </a:rPr>
              <a:t>Memory Care</a:t>
            </a:r>
          </a:p>
        </p:txBody>
      </p:sp>
      <p:sp>
        <p:nvSpPr>
          <p:cNvPr id="3" name="TextBox 2">
            <a:extLst>
              <a:ext uri="{FF2B5EF4-FFF2-40B4-BE49-F238E27FC236}">
                <a16:creationId xmlns:a16="http://schemas.microsoft.com/office/drawing/2014/main" id="{F7318773-8A2F-0787-80B3-25820911B98A}"/>
              </a:ext>
            </a:extLst>
          </p:cNvPr>
          <p:cNvSpPr txBox="1"/>
          <p:nvPr/>
        </p:nvSpPr>
        <p:spPr>
          <a:xfrm>
            <a:off x="1627838" y="2544896"/>
            <a:ext cx="8761068" cy="4793620"/>
          </a:xfrm>
          <a:prstGeom prst="rect">
            <a:avLst/>
          </a:prstGeom>
          <a:noFill/>
        </p:spPr>
        <p:txBody>
          <a:bodyPr wrap="square" rtlCol="0">
            <a:spAutoFit/>
          </a:bodyPr>
          <a:lstStyle/>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Secure environment</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Monitoring and Medical Support</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Specialized Staff</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Structured Activities</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Personalized Care Plans</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Safe and Comfortable Living Spaces</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all" dirty="0">
                <a:solidFill>
                  <a:srgbClr val="235177"/>
                </a:solidFill>
                <a:latin typeface="+mj-lt"/>
              </a:rPr>
              <a:t>Social Interaction</a:t>
            </a:r>
          </a:p>
          <a:p>
            <a:endParaRPr lang="en-US" sz="2500" dirty="0">
              <a:solidFill>
                <a:srgbClr val="235177"/>
              </a:solidFill>
              <a:latin typeface="+mj-lt"/>
            </a:endParaRPr>
          </a:p>
          <a:p>
            <a:endParaRPr lang="en-US" dirty="0"/>
          </a:p>
        </p:txBody>
      </p:sp>
    </p:spTree>
    <p:extLst>
      <p:ext uri="{BB962C8B-B14F-4D97-AF65-F5344CB8AC3E}">
        <p14:creationId xmlns:p14="http://schemas.microsoft.com/office/powerpoint/2010/main" val="3630749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6DB8-5B03-ADD0-3B09-B2EB3DB3B8E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22BE7F6-A003-F723-DD5C-0B46E5E99EA9}"/>
              </a:ext>
            </a:extLst>
          </p:cNvPr>
          <p:cNvSpPr>
            <a:spLocks noGrp="1"/>
          </p:cNvSpPr>
          <p:nvPr>
            <p:ph type="title"/>
          </p:nvPr>
        </p:nvSpPr>
        <p:spPr>
          <a:xfrm>
            <a:off x="251869" y="248645"/>
            <a:ext cx="5828593" cy="1453003"/>
          </a:xfrm>
        </p:spPr>
        <p:txBody>
          <a:bodyPr vert="horz" wrap="square" lIns="91440" tIns="45720" rIns="91440" bIns="45720" rtlCol="0" anchor="b" anchorCtr="0">
            <a:noAutofit/>
          </a:bodyPr>
          <a:lstStyle/>
          <a:p>
            <a:pPr marR="0" lvl="0">
              <a:spcAft>
                <a:spcPts val="800"/>
              </a:spcAft>
            </a:pPr>
            <a:r>
              <a:rPr lang="en-US" b="1" kern="1200" cap="none" spc="0" baseline="0" dirty="0">
                <a:solidFill>
                  <a:srgbClr val="235177"/>
                </a:solidFill>
                <a:effectLst/>
                <a:latin typeface="+mj-lt"/>
                <a:ea typeface="+mj-ea"/>
                <a:cs typeface="+mj-cs"/>
              </a:rPr>
              <a:t>Nursing Home Care</a:t>
            </a:r>
          </a:p>
        </p:txBody>
      </p:sp>
      <p:sp>
        <p:nvSpPr>
          <p:cNvPr id="3" name="Rectangle 1">
            <a:extLst>
              <a:ext uri="{FF2B5EF4-FFF2-40B4-BE49-F238E27FC236}">
                <a16:creationId xmlns:a16="http://schemas.microsoft.com/office/drawing/2014/main" id="{4212B4E3-B9B0-33A9-C50C-43ADDDF0AE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Subtitle 7">
            <a:extLst>
              <a:ext uri="{FF2B5EF4-FFF2-40B4-BE49-F238E27FC236}">
                <a16:creationId xmlns:a16="http://schemas.microsoft.com/office/drawing/2014/main" id="{A405DE38-7A24-8F74-E994-4249C71E84EA}"/>
              </a:ext>
            </a:extLst>
          </p:cNvPr>
          <p:cNvSpPr txBox="1">
            <a:spLocks/>
          </p:cNvSpPr>
          <p:nvPr/>
        </p:nvSpPr>
        <p:spPr>
          <a:xfrm>
            <a:off x="251869" y="2286000"/>
            <a:ext cx="6223746" cy="4415016"/>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defTabSz="914400" rtl="0" eaLnBrk="1" latinLnBrk="0" hangingPunct="1">
              <a:lnSpc>
                <a:spcPct val="150000"/>
              </a:lnSpc>
              <a:spcBef>
                <a:spcPts val="500"/>
              </a:spcBef>
              <a:buFont typeface="Arial" panose="020B0604020202020204" pitchFamily="34" charset="0"/>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800" i="0" dirty="0">
                <a:solidFill>
                  <a:srgbClr val="235177"/>
                </a:solidFill>
                <a:latin typeface="+mj-lt"/>
              </a:rPr>
              <a:t> </a:t>
            </a:r>
            <a:r>
              <a:rPr lang="en-US" sz="8000" i="0" cap="small" dirty="0">
                <a:solidFill>
                  <a:srgbClr val="235177"/>
                </a:solidFill>
                <a:latin typeface="+mj-lt"/>
              </a:rPr>
              <a:t>Seniors who require 24/7 medical care &amp; supervision</a:t>
            </a:r>
          </a:p>
          <a:p>
            <a:pPr lvl="1" algn="l"/>
            <a:endParaRPr lang="en-US" sz="8000" i="0" cap="small" dirty="0">
              <a:solidFill>
                <a:srgbClr val="235177"/>
              </a:solidFill>
              <a:latin typeface="+mj-lt"/>
            </a:endParaRP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small" dirty="0">
                <a:solidFill>
                  <a:srgbClr val="235177"/>
                </a:solidFill>
                <a:latin typeface="+mj-lt"/>
              </a:rPr>
              <a:t> In-house rehab services &amp; specialized care</a:t>
            </a:r>
          </a:p>
          <a:p>
            <a:pPr lvl="1" algn="l"/>
            <a:endParaRPr lang="en-US" sz="8000" i="0" cap="small" dirty="0">
              <a:solidFill>
                <a:srgbClr val="235177"/>
              </a:solidFill>
              <a:latin typeface="+mj-lt"/>
            </a:endParaRP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small" dirty="0">
                <a:solidFill>
                  <a:srgbClr val="235177"/>
                </a:solidFill>
                <a:latin typeface="+mj-lt"/>
              </a:rPr>
              <a:t> Activities &amp; socialization</a:t>
            </a:r>
          </a:p>
          <a:p>
            <a:pPr lvl="1" algn="l"/>
            <a:endParaRPr lang="en-US" sz="4000" i="0" dirty="0">
              <a:solidFill>
                <a:srgbClr val="235177"/>
              </a:solidFill>
              <a:latin typeface="+mj-lt"/>
            </a:endParaRPr>
          </a:p>
          <a:p>
            <a:pPr lvl="1" algn="l">
              <a:lnSpc>
                <a:spcPct val="140000"/>
              </a:lnSpc>
              <a:spcAft>
                <a:spcPts val="800"/>
              </a:spcAft>
            </a:pPr>
            <a:r>
              <a:rPr lang="en-US" sz="9600" b="1" i="0" dirty="0">
                <a:solidFill>
                  <a:srgbClr val="235177">
                    <a:alpha val="60000"/>
                  </a:srgbClr>
                </a:solidFill>
                <a:latin typeface="+mj-lt"/>
                <a:ea typeface="Aptos" panose="020B0004020202020204" pitchFamily="34" charset="0"/>
                <a:cs typeface="Times New Roman" panose="02020603050405020304" pitchFamily="18" charset="0"/>
              </a:rPr>
              <a:t>	</a:t>
            </a:r>
          </a:p>
          <a:p>
            <a:pPr algn="l">
              <a:lnSpc>
                <a:spcPct val="140000"/>
              </a:lnSpc>
              <a:spcAft>
                <a:spcPts val="800"/>
              </a:spcAft>
            </a:pPr>
            <a:r>
              <a:rPr lang="en-US" sz="1600" b="1" cap="none" spc="50" dirty="0">
                <a:latin typeface="+mj-lt"/>
              </a:rPr>
              <a:t>	</a:t>
            </a:r>
          </a:p>
          <a:p>
            <a:pPr algn="l">
              <a:lnSpc>
                <a:spcPct val="140000"/>
              </a:lnSpc>
              <a:spcAft>
                <a:spcPts val="800"/>
              </a:spcAft>
            </a:pPr>
            <a:r>
              <a:rPr lang="en-US" sz="1600" spc="50" dirty="0"/>
              <a:t>.   </a:t>
            </a:r>
          </a:p>
        </p:txBody>
      </p:sp>
      <p:sp>
        <p:nvSpPr>
          <p:cNvPr id="4" name="TextBox 3">
            <a:extLst>
              <a:ext uri="{FF2B5EF4-FFF2-40B4-BE49-F238E27FC236}">
                <a16:creationId xmlns:a16="http://schemas.microsoft.com/office/drawing/2014/main" id="{1922A6AA-70D4-ECBA-5AEE-BA131C53F836}"/>
              </a:ext>
            </a:extLst>
          </p:cNvPr>
          <p:cNvSpPr txBox="1"/>
          <p:nvPr/>
        </p:nvSpPr>
        <p:spPr>
          <a:xfrm>
            <a:off x="0" y="5957178"/>
            <a:ext cx="5600063" cy="523220"/>
          </a:xfrm>
          <a:prstGeom prst="rect">
            <a:avLst/>
          </a:prstGeom>
          <a:noFill/>
        </p:spPr>
        <p:txBody>
          <a:bodyPr wrap="square">
            <a:spAutoFit/>
          </a:bodyPr>
          <a:lstStyle/>
          <a:p>
            <a:pPr marL="360000" lvl="1" algn="l"/>
            <a:r>
              <a:rPr lang="en-US" sz="1400" i="0" cap="small" dirty="0">
                <a:solidFill>
                  <a:srgbClr val="235177"/>
                </a:solidFill>
                <a:latin typeface="+mj-lt"/>
              </a:rPr>
              <a:t>PRIVATE PAY, LONG-TERM CARE INSURANCE, MEDICAID, </a:t>
            </a:r>
            <a:r>
              <a:rPr lang="en-US" sz="1400" cap="small" dirty="0">
                <a:solidFill>
                  <a:srgbClr val="235177"/>
                </a:solidFill>
                <a:latin typeface="+mj-lt"/>
              </a:rPr>
              <a:t>MEDICARE &amp; MEDICARE ADVANTAGE </a:t>
            </a:r>
            <a:endParaRPr lang="en-US" sz="1400" i="0" cap="small" dirty="0">
              <a:solidFill>
                <a:srgbClr val="235177"/>
              </a:solidFill>
              <a:latin typeface="+mj-lt"/>
            </a:endParaRPr>
          </a:p>
        </p:txBody>
      </p:sp>
      <p:pic>
        <p:nvPicPr>
          <p:cNvPr id="2" name="Picture 1">
            <a:extLst>
              <a:ext uri="{FF2B5EF4-FFF2-40B4-BE49-F238E27FC236}">
                <a16:creationId xmlns:a16="http://schemas.microsoft.com/office/drawing/2014/main" id="{61C3521E-F39B-833C-02BF-11B29CADA663}"/>
              </a:ext>
            </a:extLst>
          </p:cNvPr>
          <p:cNvPicPr>
            <a:picLocks noChangeAspect="1"/>
          </p:cNvPicPr>
          <p:nvPr/>
        </p:nvPicPr>
        <p:blipFill>
          <a:blip r:embed="rId5"/>
          <a:stretch>
            <a:fillRect/>
          </a:stretch>
        </p:blipFill>
        <p:spPr>
          <a:xfrm>
            <a:off x="6705600" y="0"/>
            <a:ext cx="5486400" cy="6858000"/>
          </a:xfrm>
          <a:prstGeom prst="rect">
            <a:avLst/>
          </a:prstGeom>
        </p:spPr>
      </p:pic>
    </p:spTree>
    <p:extLst>
      <p:ext uri="{BB962C8B-B14F-4D97-AF65-F5344CB8AC3E}">
        <p14:creationId xmlns:p14="http://schemas.microsoft.com/office/powerpoint/2010/main" val="1170428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7975F8-3D46-4DFE-CB7F-18365AB52A7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FC398E3-FB38-8E2A-6FB7-E9A2EEE32518}"/>
              </a:ext>
            </a:extLst>
          </p:cNvPr>
          <p:cNvPicPr>
            <a:picLocks noChangeAspect="1"/>
          </p:cNvPicPr>
          <p:nvPr/>
        </p:nvPicPr>
        <p:blipFill>
          <a:blip r:embed="rId2"/>
          <a:stretch>
            <a:fillRect/>
          </a:stretch>
        </p:blipFill>
        <p:spPr>
          <a:xfrm>
            <a:off x="8428505" y="1166448"/>
            <a:ext cx="3763495" cy="2662849"/>
          </a:xfrm>
          <a:prstGeom prst="rect">
            <a:avLst/>
          </a:prstGeom>
        </p:spPr>
      </p:pic>
      <p:sp>
        <p:nvSpPr>
          <p:cNvPr id="9" name="TextBox 8">
            <a:extLst>
              <a:ext uri="{FF2B5EF4-FFF2-40B4-BE49-F238E27FC236}">
                <a16:creationId xmlns:a16="http://schemas.microsoft.com/office/drawing/2014/main" id="{D1A1ABE7-C1A8-DD6F-3BEC-4DA92AA59A55}"/>
              </a:ext>
            </a:extLst>
          </p:cNvPr>
          <p:cNvSpPr txBox="1"/>
          <p:nvPr/>
        </p:nvSpPr>
        <p:spPr>
          <a:xfrm>
            <a:off x="575298" y="1715911"/>
            <a:ext cx="9734954" cy="707886"/>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40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Estate Planning Overview</a:t>
            </a:r>
          </a:p>
        </p:txBody>
      </p:sp>
      <p:sp>
        <p:nvSpPr>
          <p:cNvPr id="3" name="TextBox 2">
            <a:extLst>
              <a:ext uri="{FF2B5EF4-FFF2-40B4-BE49-F238E27FC236}">
                <a16:creationId xmlns:a16="http://schemas.microsoft.com/office/drawing/2014/main" id="{5BAD47C6-5E9B-C405-37C3-D6836DF02C9A}"/>
              </a:ext>
            </a:extLst>
          </p:cNvPr>
          <p:cNvSpPr txBox="1"/>
          <p:nvPr/>
        </p:nvSpPr>
        <p:spPr>
          <a:xfrm>
            <a:off x="487680" y="3400542"/>
            <a:ext cx="6096000" cy="2492990"/>
          </a:xfrm>
          <a:prstGeom prst="rect">
            <a:avLst/>
          </a:prstGeom>
          <a:noFill/>
        </p:spPr>
        <p:txBody>
          <a:bodyPr wrap="square">
            <a:spAutoFit/>
          </a:bodyPr>
          <a:lstStyle/>
          <a:p>
            <a:pPr algn="ctr"/>
            <a:r>
              <a:rPr lang="en-US" sz="2400" dirty="0">
                <a:solidFill>
                  <a:srgbClr val="235177"/>
                </a:solidFill>
                <a:latin typeface="+mj-lt"/>
              </a:rPr>
              <a:t>Kathleen A. Ryan, Esq.</a:t>
            </a:r>
          </a:p>
          <a:p>
            <a:pPr algn="ctr"/>
            <a:r>
              <a:rPr lang="en-US" sz="1800" dirty="0">
                <a:solidFill>
                  <a:srgbClr val="235177"/>
                </a:solidFill>
                <a:latin typeface="+mj-lt"/>
              </a:rPr>
              <a:t>Executive Vice President &amp; Chief Wealth Management Officer</a:t>
            </a:r>
          </a:p>
          <a:p>
            <a:pPr algn="ctr"/>
            <a:r>
              <a:rPr lang="en-US" dirty="0">
                <a:solidFill>
                  <a:srgbClr val="235177"/>
                </a:solidFill>
                <a:latin typeface="+mj-lt"/>
              </a:rPr>
              <a:t>Washington Trust</a:t>
            </a:r>
            <a:endParaRPr lang="en-US" sz="1800" dirty="0">
              <a:solidFill>
                <a:srgbClr val="235177"/>
              </a:solidFill>
              <a:latin typeface="+mj-lt"/>
            </a:endParaRPr>
          </a:p>
          <a:p>
            <a:pPr algn="ctr"/>
            <a:endParaRPr lang="en-US" sz="1800" dirty="0">
              <a:solidFill>
                <a:srgbClr val="235177"/>
              </a:solidFill>
              <a:latin typeface="+mj-lt"/>
            </a:endParaRPr>
          </a:p>
          <a:p>
            <a:pPr algn="ctr"/>
            <a:endParaRPr lang="en-US" sz="1800" dirty="0">
              <a:solidFill>
                <a:srgbClr val="235177"/>
              </a:solidFill>
              <a:latin typeface="+mj-lt"/>
            </a:endParaRPr>
          </a:p>
          <a:p>
            <a:pPr algn="ctr"/>
            <a:r>
              <a:rPr lang="en-US" sz="2400" dirty="0">
                <a:solidFill>
                  <a:srgbClr val="235177"/>
                </a:solidFill>
                <a:latin typeface="+mj-lt"/>
              </a:rPr>
              <a:t>Amy E. Stratton, Esq.</a:t>
            </a:r>
          </a:p>
          <a:p>
            <a:pPr algn="ctr"/>
            <a:r>
              <a:rPr lang="en-US" sz="1800" dirty="0">
                <a:solidFill>
                  <a:srgbClr val="235177"/>
                </a:solidFill>
                <a:latin typeface="+mj-lt"/>
              </a:rPr>
              <a:t>Partner</a:t>
            </a:r>
          </a:p>
          <a:p>
            <a:pPr algn="ctr"/>
            <a:r>
              <a:rPr lang="en-US" sz="1800" dirty="0">
                <a:solidFill>
                  <a:srgbClr val="235177"/>
                </a:solidFill>
                <a:latin typeface="+mj-lt"/>
              </a:rPr>
              <a:t>Moonan Stratton, LLP</a:t>
            </a:r>
          </a:p>
        </p:txBody>
      </p:sp>
    </p:spTree>
    <p:extLst>
      <p:ext uri="{BB962C8B-B14F-4D97-AF65-F5344CB8AC3E}">
        <p14:creationId xmlns:p14="http://schemas.microsoft.com/office/powerpoint/2010/main" val="3390134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1C3F04-4151-5DA8-259D-A1322B0C990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4042222-58B3-A761-5D83-41523B66AA30}"/>
              </a:ext>
            </a:extLst>
          </p:cNvPr>
          <p:cNvSpPr txBox="1"/>
          <p:nvPr/>
        </p:nvSpPr>
        <p:spPr>
          <a:xfrm>
            <a:off x="-2929302" y="156446"/>
            <a:ext cx="9734954"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Glossary of Important Terms</a:t>
            </a:r>
          </a:p>
        </p:txBody>
      </p:sp>
      <p:sp>
        <p:nvSpPr>
          <p:cNvPr id="7" name="TextBox 6">
            <a:extLst>
              <a:ext uri="{FF2B5EF4-FFF2-40B4-BE49-F238E27FC236}">
                <a16:creationId xmlns:a16="http://schemas.microsoft.com/office/drawing/2014/main" id="{943871E8-9784-519E-DA3A-50C121EAE94D}"/>
              </a:ext>
            </a:extLst>
          </p:cNvPr>
          <p:cNvSpPr txBox="1"/>
          <p:nvPr/>
        </p:nvSpPr>
        <p:spPr>
          <a:xfrm>
            <a:off x="4791193" y="687274"/>
            <a:ext cx="6567195" cy="6678751"/>
          </a:xfrm>
          <a:prstGeom prst="rect">
            <a:avLst/>
          </a:prstGeom>
          <a:noFill/>
        </p:spPr>
        <p:txBody>
          <a:bodyPr wrap="square">
            <a:spAutoFit/>
          </a:bodyPr>
          <a:lstStyle/>
          <a:p>
            <a:pPr algn="l"/>
            <a:endParaRPr lang="en-US" sz="1600" b="0" i="0" u="none" strike="noStrike" baseline="0" dirty="0">
              <a:solidFill>
                <a:srgbClr val="000000"/>
              </a:solidFill>
              <a:latin typeface="Proxima Nova Medium"/>
            </a:endParaRPr>
          </a:p>
          <a:p>
            <a:r>
              <a:rPr lang="en-US" sz="1600" b="1" i="0" u="none" strike="noStrike" baseline="0" dirty="0">
                <a:solidFill>
                  <a:srgbClr val="045566"/>
                </a:solidFill>
                <a:latin typeface="Proxima Nova Medium"/>
              </a:rPr>
              <a:t>Will </a:t>
            </a:r>
          </a:p>
          <a:p>
            <a:r>
              <a:rPr lang="en-US" sz="1600" b="0" i="0" u="none" strike="noStrike" baseline="0" dirty="0">
                <a:solidFill>
                  <a:srgbClr val="221E1F"/>
                </a:solidFill>
                <a:latin typeface="Proxima Nova Light"/>
              </a:rPr>
              <a:t>A written document, appropriately signed in the presence of the legally required number of witnesses, that provides for the distribution of assets you own at death and the administration of your estate. </a:t>
            </a:r>
          </a:p>
          <a:p>
            <a:endParaRPr lang="en-US" sz="1400" b="1" i="0" u="none" strike="noStrike" baseline="0" dirty="0">
              <a:solidFill>
                <a:srgbClr val="045566"/>
              </a:solidFill>
              <a:latin typeface="Proxima Nova Medium"/>
            </a:endParaRPr>
          </a:p>
          <a:p>
            <a:endParaRPr lang="en-US" sz="1600" b="1" i="0" u="none" strike="noStrike" baseline="0" dirty="0">
              <a:solidFill>
                <a:srgbClr val="045566"/>
              </a:solidFill>
              <a:latin typeface="Proxima Nova Medium"/>
            </a:endParaRPr>
          </a:p>
          <a:p>
            <a:r>
              <a:rPr lang="en-US" sz="1600" b="1" i="0" u="none" strike="noStrike" baseline="0" dirty="0">
                <a:solidFill>
                  <a:srgbClr val="045566"/>
                </a:solidFill>
                <a:latin typeface="Proxima Nova Medium"/>
              </a:rPr>
              <a:t>Conservator </a:t>
            </a:r>
          </a:p>
          <a:p>
            <a:r>
              <a:rPr lang="en-US" sz="1600" b="0" i="0" u="none" strike="noStrike" baseline="0" dirty="0">
                <a:solidFill>
                  <a:srgbClr val="221E1F"/>
                </a:solidFill>
                <a:latin typeface="Proxima Nova Light"/>
              </a:rPr>
              <a:t>A person appointed by the probate court to manage the assets of a minor child or incapacitated adult. </a:t>
            </a:r>
          </a:p>
          <a:p>
            <a:pPr algn="l"/>
            <a:endParaRPr lang="en-US" sz="1400" b="0" i="0" u="none" strike="noStrike" baseline="0" dirty="0">
              <a:solidFill>
                <a:srgbClr val="000000"/>
              </a:solidFill>
              <a:latin typeface="Proxima Nova Medium"/>
            </a:endParaRPr>
          </a:p>
          <a:p>
            <a:pPr algn="l"/>
            <a:endParaRPr lang="en-US" sz="1600" b="0" i="0" u="none" strike="noStrike" baseline="0" dirty="0">
              <a:solidFill>
                <a:srgbClr val="000000"/>
              </a:solidFill>
              <a:latin typeface="Proxima Nova Medium"/>
            </a:endParaRPr>
          </a:p>
          <a:p>
            <a:r>
              <a:rPr lang="en-US" sz="1600" b="1" i="0" u="none" strike="noStrike" baseline="0" dirty="0">
                <a:solidFill>
                  <a:srgbClr val="045566"/>
                </a:solidFill>
                <a:latin typeface="Proxima Nova Medium"/>
              </a:rPr>
              <a:t>Durable Health Care Power of Attorney </a:t>
            </a:r>
            <a:r>
              <a:rPr lang="en-US" sz="1600" b="1" i="1" u="none" strike="noStrike" baseline="0" dirty="0">
                <a:solidFill>
                  <a:srgbClr val="045566"/>
                </a:solidFill>
                <a:latin typeface="Proxima Nova"/>
              </a:rPr>
              <a:t>(or Health Care Proxy) </a:t>
            </a:r>
            <a:endParaRPr lang="en-US" sz="1600" b="1" i="0" u="none" strike="noStrike" baseline="0" dirty="0">
              <a:solidFill>
                <a:srgbClr val="045566"/>
              </a:solidFill>
              <a:latin typeface="Proxima Nova"/>
            </a:endParaRPr>
          </a:p>
          <a:p>
            <a:r>
              <a:rPr lang="en-US" sz="1600" b="0" i="0" u="none" strike="noStrike" baseline="0" dirty="0">
                <a:solidFill>
                  <a:srgbClr val="221E1F"/>
                </a:solidFill>
                <a:latin typeface="Proxima Nova Light"/>
              </a:rPr>
              <a:t>A document which: (</a:t>
            </a:r>
            <a:r>
              <a:rPr lang="en-US" sz="1600" b="0" i="0" u="none" strike="noStrike" baseline="0" dirty="0" err="1">
                <a:solidFill>
                  <a:srgbClr val="221E1F"/>
                </a:solidFill>
                <a:latin typeface="Proxima Nova Light"/>
              </a:rPr>
              <a:t>i</a:t>
            </a:r>
            <a:r>
              <a:rPr lang="en-US" sz="1600" b="0" i="0" u="none" strike="noStrike" baseline="0" dirty="0">
                <a:solidFill>
                  <a:srgbClr val="221E1F"/>
                </a:solidFill>
                <a:latin typeface="Proxima Nova Light"/>
              </a:rPr>
              <a:t>) grants another individual the power to make health care decisions on your behalf in the event that you are physically or mentally unable to do so, and (ii) may include a living will declaration indicating your desires regarding the use of life-prolonging care and medical treatment. </a:t>
            </a:r>
          </a:p>
          <a:p>
            <a:endParaRPr lang="en-US" sz="1400" b="0" i="0" u="none" strike="noStrike" baseline="0" dirty="0">
              <a:solidFill>
                <a:srgbClr val="221E1F"/>
              </a:solidFill>
              <a:latin typeface="Proxima Nova Light"/>
            </a:endParaRPr>
          </a:p>
          <a:p>
            <a:endParaRPr lang="en-US" sz="1600" b="0" i="0" u="none" strike="noStrike" baseline="0" dirty="0">
              <a:solidFill>
                <a:srgbClr val="221E1F"/>
              </a:solidFill>
              <a:latin typeface="Proxima Nova Light"/>
            </a:endParaRPr>
          </a:p>
          <a:p>
            <a:r>
              <a:rPr lang="en-US" sz="1600" b="1" i="0" u="none" strike="noStrike" baseline="0" dirty="0">
                <a:solidFill>
                  <a:srgbClr val="045566"/>
                </a:solidFill>
                <a:latin typeface="Proxima Nova Medium"/>
              </a:rPr>
              <a:t>Durable Financial Power of Attorney </a:t>
            </a:r>
          </a:p>
          <a:p>
            <a:r>
              <a:rPr lang="en-US" sz="1600" b="0" i="0" u="none" strike="noStrike" baseline="0" dirty="0">
                <a:solidFill>
                  <a:srgbClr val="221E1F"/>
                </a:solidFill>
                <a:latin typeface="Proxima Nova Light"/>
              </a:rPr>
              <a:t>A document which grants another individual the right to exercise specified powers over your financial affairs. The power may be drafted to become effective immediately, or effective only upon subsequent disability or incapacity. </a:t>
            </a:r>
            <a:endParaRPr lang="en-US" sz="1600" dirty="0"/>
          </a:p>
          <a:p>
            <a:endParaRPr lang="en-US" sz="1400" dirty="0"/>
          </a:p>
          <a:p>
            <a:endParaRPr lang="en-US" sz="1400" dirty="0"/>
          </a:p>
        </p:txBody>
      </p:sp>
      <p:pic>
        <p:nvPicPr>
          <p:cNvPr id="12" name="Picture 11">
            <a:extLst>
              <a:ext uri="{FF2B5EF4-FFF2-40B4-BE49-F238E27FC236}">
                <a16:creationId xmlns:a16="http://schemas.microsoft.com/office/drawing/2014/main" id="{D92CB59A-B7AD-704E-F44D-70FA03C69188}"/>
              </a:ext>
            </a:extLst>
          </p:cNvPr>
          <p:cNvPicPr>
            <a:picLocks noChangeAspect="1"/>
          </p:cNvPicPr>
          <p:nvPr/>
        </p:nvPicPr>
        <p:blipFill>
          <a:blip r:embed="rId3"/>
          <a:stretch>
            <a:fillRect/>
          </a:stretch>
        </p:blipFill>
        <p:spPr>
          <a:xfrm>
            <a:off x="0" y="802777"/>
            <a:ext cx="3876351" cy="2865368"/>
          </a:xfrm>
          <a:prstGeom prst="rect">
            <a:avLst/>
          </a:prstGeom>
        </p:spPr>
      </p:pic>
    </p:spTree>
    <p:extLst>
      <p:ext uri="{BB962C8B-B14F-4D97-AF65-F5344CB8AC3E}">
        <p14:creationId xmlns:p14="http://schemas.microsoft.com/office/powerpoint/2010/main" val="2143794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7CD201-A435-1D7C-A34B-D2DF3F70354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B935379-5DC5-194E-7164-5926FED8ADD1}"/>
              </a:ext>
            </a:extLst>
          </p:cNvPr>
          <p:cNvPicPr>
            <a:picLocks noChangeAspect="1"/>
          </p:cNvPicPr>
          <p:nvPr/>
        </p:nvPicPr>
        <p:blipFill>
          <a:blip r:embed="rId3"/>
          <a:stretch>
            <a:fillRect/>
          </a:stretch>
        </p:blipFill>
        <p:spPr>
          <a:xfrm>
            <a:off x="8428505" y="1166448"/>
            <a:ext cx="3763495" cy="2662849"/>
          </a:xfrm>
          <a:prstGeom prst="rect">
            <a:avLst/>
          </a:prstGeom>
        </p:spPr>
      </p:pic>
      <p:sp>
        <p:nvSpPr>
          <p:cNvPr id="9" name="TextBox 8">
            <a:extLst>
              <a:ext uri="{FF2B5EF4-FFF2-40B4-BE49-F238E27FC236}">
                <a16:creationId xmlns:a16="http://schemas.microsoft.com/office/drawing/2014/main" id="{F7AA6791-F6DC-BDF0-5B36-045CBE7B0B3E}"/>
              </a:ext>
            </a:extLst>
          </p:cNvPr>
          <p:cNvSpPr txBox="1"/>
          <p:nvPr/>
        </p:nvSpPr>
        <p:spPr>
          <a:xfrm>
            <a:off x="317603" y="283995"/>
            <a:ext cx="973495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Glossary of Important Terms </a:t>
            </a:r>
            <a:r>
              <a:rPr kumimoji="0" lang="en-US"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(cont’d)</a:t>
            </a:r>
          </a:p>
        </p:txBody>
      </p:sp>
      <p:sp>
        <p:nvSpPr>
          <p:cNvPr id="7" name="TextBox 6">
            <a:extLst>
              <a:ext uri="{FF2B5EF4-FFF2-40B4-BE49-F238E27FC236}">
                <a16:creationId xmlns:a16="http://schemas.microsoft.com/office/drawing/2014/main" id="{94FC15C9-E0EF-0A32-2ED7-D966CB6DC653}"/>
              </a:ext>
            </a:extLst>
          </p:cNvPr>
          <p:cNvSpPr txBox="1"/>
          <p:nvPr/>
        </p:nvSpPr>
        <p:spPr>
          <a:xfrm>
            <a:off x="317603" y="1166448"/>
            <a:ext cx="7729117" cy="5232202"/>
          </a:xfrm>
          <a:prstGeom prst="rect">
            <a:avLst/>
          </a:prstGeom>
          <a:noFill/>
        </p:spPr>
        <p:txBody>
          <a:bodyPr wrap="square">
            <a:spAutoFit/>
          </a:bodyPr>
          <a:lstStyle/>
          <a:p>
            <a:pPr algn="l"/>
            <a:endParaRPr lang="en-US" sz="1600" b="0" i="0" u="none" strike="noStrike" baseline="0" dirty="0">
              <a:solidFill>
                <a:srgbClr val="000000"/>
              </a:solidFill>
              <a:latin typeface="Proxima Nova Medium"/>
            </a:endParaRPr>
          </a:p>
          <a:p>
            <a:r>
              <a:rPr lang="en-US" sz="1600" b="1" i="0" u="none" strike="noStrike" baseline="0" dirty="0">
                <a:solidFill>
                  <a:srgbClr val="045566"/>
                </a:solidFill>
                <a:latin typeface="Proxima Nova Medium"/>
              </a:rPr>
              <a:t>Executor/Personal Representative </a:t>
            </a:r>
          </a:p>
          <a:p>
            <a:r>
              <a:rPr lang="en-US" sz="1600" b="0" i="0" u="none" strike="noStrike" baseline="0" dirty="0">
                <a:solidFill>
                  <a:srgbClr val="221E1F"/>
                </a:solidFill>
                <a:latin typeface="Proxima Nova Light"/>
              </a:rPr>
              <a:t>A person nominated in your will and appointed as fiduciary by the probate court to carry out the provisions of your will. The fiduciary is responsible for the management, preservation, and distribution of the assets in your estate, and for filing federal and state income and estate tax returns, if any. </a:t>
            </a:r>
          </a:p>
          <a:p>
            <a:endParaRPr lang="en-US" sz="1600" b="0" i="0" u="none" strike="noStrike" baseline="0" dirty="0">
              <a:solidFill>
                <a:srgbClr val="221E1F"/>
              </a:solidFill>
              <a:latin typeface="Proxima Nova Light"/>
            </a:endParaRPr>
          </a:p>
          <a:p>
            <a:endParaRPr lang="en-US" sz="1600" b="0" i="0" u="none" strike="noStrike" baseline="0" dirty="0">
              <a:solidFill>
                <a:srgbClr val="221E1F"/>
              </a:solidFill>
              <a:latin typeface="Proxima Nova Light"/>
            </a:endParaRPr>
          </a:p>
          <a:p>
            <a:r>
              <a:rPr lang="en-US" sz="1600" b="1" i="0" u="none" strike="noStrike" baseline="0" dirty="0">
                <a:solidFill>
                  <a:srgbClr val="045566"/>
                </a:solidFill>
                <a:latin typeface="Proxima Nova Medium"/>
              </a:rPr>
              <a:t>Guardian </a:t>
            </a:r>
          </a:p>
          <a:p>
            <a:r>
              <a:rPr lang="en-US" sz="1600" b="0" i="0" u="none" strike="noStrike" baseline="0" dirty="0">
                <a:solidFill>
                  <a:srgbClr val="221E1F"/>
                </a:solidFill>
                <a:latin typeface="Proxima Nova Light"/>
              </a:rPr>
              <a:t>A person appointed by the probate court who is charged with the duty of providing for the physical well-being and/or management of the assets of a minor child or incapacitated adult. </a:t>
            </a:r>
          </a:p>
          <a:p>
            <a:endParaRPr lang="en-US" sz="1600" b="0" i="0" u="none" strike="noStrike" baseline="0" dirty="0">
              <a:solidFill>
                <a:srgbClr val="045566"/>
              </a:solidFill>
              <a:latin typeface="Proxima Nova Medium"/>
            </a:endParaRPr>
          </a:p>
          <a:p>
            <a:endParaRPr lang="en-US" sz="1600" b="0" i="0" u="none" strike="noStrike" baseline="0" dirty="0">
              <a:solidFill>
                <a:srgbClr val="045566"/>
              </a:solidFill>
              <a:latin typeface="Proxima Nova Medium"/>
            </a:endParaRPr>
          </a:p>
          <a:p>
            <a:r>
              <a:rPr lang="en-US" sz="1600" b="1" i="0" u="none" strike="noStrike" baseline="0" dirty="0">
                <a:solidFill>
                  <a:srgbClr val="045566"/>
                </a:solidFill>
                <a:latin typeface="Proxima Nova Medium"/>
              </a:rPr>
              <a:t>Irrevocable Trust </a:t>
            </a:r>
          </a:p>
          <a:p>
            <a:r>
              <a:rPr lang="en-US" sz="1600" b="0" i="0" u="none" strike="noStrike" baseline="0" dirty="0">
                <a:solidFill>
                  <a:srgbClr val="221E1F"/>
                </a:solidFill>
                <a:latin typeface="Proxima Nova Light"/>
              </a:rPr>
              <a:t>A trust you create which may not be amended or revoked by you. Under appropriate circumstances, an irrevocable trust can be used to hold an insurance policy and proceeds will not be taxed in your estate. Irrevocable trusts also can be used to protect assets from creditors or for Medicaid planning purposes. </a:t>
            </a:r>
          </a:p>
          <a:p>
            <a:endParaRPr lang="en-US" sz="1600" dirty="0">
              <a:solidFill>
                <a:srgbClr val="221E1F"/>
              </a:solidFill>
              <a:latin typeface="Proxima Nova Light"/>
            </a:endParaRPr>
          </a:p>
          <a:p>
            <a:endParaRPr lang="en-US" sz="1400" dirty="0"/>
          </a:p>
        </p:txBody>
      </p:sp>
    </p:spTree>
    <p:extLst>
      <p:ext uri="{BB962C8B-B14F-4D97-AF65-F5344CB8AC3E}">
        <p14:creationId xmlns:p14="http://schemas.microsoft.com/office/powerpoint/2010/main" val="1879857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9B06DE-DE46-24C0-F769-3B82744AC64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6F774BF-5A75-3D75-0012-7140E3399B2D}"/>
              </a:ext>
            </a:extLst>
          </p:cNvPr>
          <p:cNvSpPr txBox="1"/>
          <p:nvPr/>
        </p:nvSpPr>
        <p:spPr>
          <a:xfrm>
            <a:off x="-1876779" y="249506"/>
            <a:ext cx="9734954"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Glossary of Important Terms </a:t>
            </a:r>
            <a:r>
              <a:rPr kumimoji="0" lang="en-US"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(cont’d)</a:t>
            </a:r>
          </a:p>
        </p:txBody>
      </p:sp>
      <p:sp>
        <p:nvSpPr>
          <p:cNvPr id="7" name="TextBox 6">
            <a:extLst>
              <a:ext uri="{FF2B5EF4-FFF2-40B4-BE49-F238E27FC236}">
                <a16:creationId xmlns:a16="http://schemas.microsoft.com/office/drawing/2014/main" id="{EF7FF3F7-C134-F8F4-735F-E5C57D3710DB}"/>
              </a:ext>
            </a:extLst>
          </p:cNvPr>
          <p:cNvSpPr txBox="1"/>
          <p:nvPr/>
        </p:nvSpPr>
        <p:spPr>
          <a:xfrm>
            <a:off x="4202293" y="1242548"/>
            <a:ext cx="7729117" cy="4524315"/>
          </a:xfrm>
          <a:prstGeom prst="rect">
            <a:avLst/>
          </a:prstGeom>
          <a:noFill/>
        </p:spPr>
        <p:txBody>
          <a:bodyPr wrap="square">
            <a:spAutoFit/>
          </a:bodyPr>
          <a:lstStyle/>
          <a:p>
            <a:r>
              <a:rPr lang="en-US" sz="1600" b="1" i="0" u="none" strike="noStrike" baseline="0" dirty="0">
                <a:solidFill>
                  <a:srgbClr val="045566"/>
                </a:solidFill>
                <a:latin typeface="Proxima Nova Medium"/>
              </a:rPr>
              <a:t>Living Will </a:t>
            </a:r>
          </a:p>
          <a:p>
            <a:r>
              <a:rPr lang="en-US" sz="1600" b="0" i="0" u="none" strike="noStrike" baseline="0" dirty="0">
                <a:solidFill>
                  <a:srgbClr val="221E1F"/>
                </a:solidFill>
                <a:latin typeface="Proxima Nova Light"/>
              </a:rPr>
              <a:t>A written document that provides instruction for your medical care or for continuation or termination of medical treatment. It spells out your wishes for the use or discontinuation of life-sustaining treatments if you become incapacitated and are unable to communicate. </a:t>
            </a:r>
            <a:endParaRPr lang="en-US" sz="1600" dirty="0"/>
          </a:p>
          <a:p>
            <a:pPr algn="l"/>
            <a:endParaRPr lang="en-US" sz="1600" b="0" i="0" u="none" strike="noStrike" baseline="0" dirty="0">
              <a:solidFill>
                <a:srgbClr val="000000"/>
              </a:solidFill>
              <a:latin typeface="Proxima Nova Medium"/>
            </a:endParaRPr>
          </a:p>
          <a:p>
            <a:pPr algn="l"/>
            <a:endParaRPr lang="en-US" sz="1600" b="0" i="0" u="none" strike="noStrike" baseline="0" dirty="0">
              <a:solidFill>
                <a:srgbClr val="000000"/>
              </a:solidFill>
              <a:latin typeface="Proxima Nova Medium"/>
            </a:endParaRPr>
          </a:p>
          <a:p>
            <a:r>
              <a:rPr lang="en-US" sz="1600" b="1" i="0" u="none" strike="noStrike" baseline="0" dirty="0">
                <a:solidFill>
                  <a:srgbClr val="045566"/>
                </a:solidFill>
                <a:latin typeface="Proxima Nova Medium"/>
              </a:rPr>
              <a:t>Revocable Living Trust </a:t>
            </a:r>
            <a:r>
              <a:rPr lang="en-US" sz="1600" b="1" i="1" u="none" strike="noStrike" baseline="0" dirty="0">
                <a:solidFill>
                  <a:srgbClr val="045566"/>
                </a:solidFill>
                <a:latin typeface="Proxima Nova"/>
              </a:rPr>
              <a:t>(Inter </a:t>
            </a:r>
            <a:r>
              <a:rPr lang="en-US" sz="1600" b="1" i="1" u="none" strike="noStrike" baseline="0" dirty="0" err="1">
                <a:solidFill>
                  <a:srgbClr val="045566"/>
                </a:solidFill>
                <a:latin typeface="Proxima Nova"/>
              </a:rPr>
              <a:t>Vivos</a:t>
            </a:r>
            <a:r>
              <a:rPr lang="en-US" sz="1600" b="1" i="1" u="none" strike="noStrike" baseline="0" dirty="0">
                <a:solidFill>
                  <a:srgbClr val="045566"/>
                </a:solidFill>
                <a:latin typeface="Proxima Nova"/>
              </a:rPr>
              <a:t> Trust) </a:t>
            </a:r>
            <a:endParaRPr lang="en-US" sz="1600" b="1" i="0" u="none" strike="noStrike" baseline="0" dirty="0">
              <a:solidFill>
                <a:srgbClr val="045566"/>
              </a:solidFill>
              <a:latin typeface="Proxima Nova"/>
            </a:endParaRPr>
          </a:p>
          <a:p>
            <a:r>
              <a:rPr lang="en-US" sz="1600" b="0" i="0" u="none" strike="noStrike" baseline="0" dirty="0">
                <a:solidFill>
                  <a:srgbClr val="221E1F"/>
                </a:solidFill>
                <a:latin typeface="Proxima Nova Light"/>
              </a:rPr>
              <a:t>A trust you create which may be amended or revoked during your lifetime. You may act as trustee and any or all of your assets may be placed in the Revocable Living Trust during your lifetime; these assets will not become public in probate court, providing privacy with respect to your estate. </a:t>
            </a:r>
          </a:p>
          <a:p>
            <a:endParaRPr lang="en-US" sz="1600" b="0" i="0" u="none" strike="noStrike" baseline="0" dirty="0">
              <a:solidFill>
                <a:srgbClr val="221E1F"/>
              </a:solidFill>
              <a:latin typeface="Proxima Nova Light"/>
            </a:endParaRPr>
          </a:p>
          <a:p>
            <a:endParaRPr lang="en-US" sz="1600" b="0" i="0" u="none" strike="noStrike" baseline="0" dirty="0">
              <a:solidFill>
                <a:srgbClr val="221E1F"/>
              </a:solidFill>
              <a:latin typeface="Proxima Nova Light"/>
            </a:endParaRPr>
          </a:p>
          <a:p>
            <a:r>
              <a:rPr lang="en-US" sz="1600" b="1" i="0" u="none" strike="noStrike" baseline="0" dirty="0">
                <a:solidFill>
                  <a:srgbClr val="045566"/>
                </a:solidFill>
                <a:latin typeface="Proxima Nova Medium"/>
              </a:rPr>
              <a:t>Trustee </a:t>
            </a:r>
          </a:p>
          <a:p>
            <a:r>
              <a:rPr lang="en-US" sz="1600" b="0" i="0" u="none" strike="noStrike" baseline="0" dirty="0">
                <a:solidFill>
                  <a:srgbClr val="221E1F"/>
                </a:solidFill>
                <a:latin typeface="Proxima Nova Light"/>
              </a:rPr>
              <a:t>Any person who under the terms of a trust holds legal title to trust assets and invests and manages assets for the benefit and use of another person or group of persons.</a:t>
            </a:r>
            <a:endParaRPr lang="en-US" sz="1600" dirty="0"/>
          </a:p>
        </p:txBody>
      </p:sp>
      <p:pic>
        <p:nvPicPr>
          <p:cNvPr id="2" name="Picture 1">
            <a:extLst>
              <a:ext uri="{FF2B5EF4-FFF2-40B4-BE49-F238E27FC236}">
                <a16:creationId xmlns:a16="http://schemas.microsoft.com/office/drawing/2014/main" id="{F40EFB01-DC39-BD4A-0581-01426B6F2CF6}"/>
              </a:ext>
            </a:extLst>
          </p:cNvPr>
          <p:cNvPicPr>
            <a:picLocks noChangeAspect="1"/>
          </p:cNvPicPr>
          <p:nvPr/>
        </p:nvPicPr>
        <p:blipFill>
          <a:blip r:embed="rId3"/>
          <a:stretch>
            <a:fillRect/>
          </a:stretch>
        </p:blipFill>
        <p:spPr>
          <a:xfrm>
            <a:off x="0" y="1315634"/>
            <a:ext cx="3732415" cy="2758972"/>
          </a:xfrm>
          <a:prstGeom prst="rect">
            <a:avLst/>
          </a:prstGeom>
        </p:spPr>
      </p:pic>
    </p:spTree>
    <p:extLst>
      <p:ext uri="{BB962C8B-B14F-4D97-AF65-F5344CB8AC3E}">
        <p14:creationId xmlns:p14="http://schemas.microsoft.com/office/powerpoint/2010/main" val="1814440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AA4CD3F-FA03-C83E-6E97-227B35ECD0D8}"/>
              </a:ext>
            </a:extLst>
          </p:cNvPr>
          <p:cNvGraphicFramePr/>
          <p:nvPr>
            <p:extLst>
              <p:ext uri="{D42A27DB-BD31-4B8C-83A1-F6EECF244321}">
                <p14:modId xmlns:p14="http://schemas.microsoft.com/office/powerpoint/2010/main" val="953692348"/>
              </p:ext>
            </p:extLst>
          </p:nvPr>
        </p:nvGraphicFramePr>
        <p:xfrm>
          <a:off x="2795587" y="261937"/>
          <a:ext cx="6600825" cy="6334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6833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9CEAEE-C16C-D019-ABA8-972C4142705E}"/>
              </a:ext>
            </a:extLst>
          </p:cNvPr>
          <p:cNvPicPr>
            <a:picLocks noChangeAspect="1"/>
          </p:cNvPicPr>
          <p:nvPr/>
        </p:nvPicPr>
        <p:blipFill>
          <a:blip r:embed="rId2"/>
          <a:stretch>
            <a:fillRect/>
          </a:stretch>
        </p:blipFill>
        <p:spPr>
          <a:xfrm>
            <a:off x="1743456" y="1322832"/>
            <a:ext cx="8705088" cy="4212336"/>
          </a:xfrm>
          <a:prstGeom prst="rect">
            <a:avLst/>
          </a:prstGeom>
        </p:spPr>
      </p:pic>
    </p:spTree>
    <p:extLst>
      <p:ext uri="{BB962C8B-B14F-4D97-AF65-F5344CB8AC3E}">
        <p14:creationId xmlns:p14="http://schemas.microsoft.com/office/powerpoint/2010/main" val="2992509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320FAB2-1624-5658-F8AD-C9D07A73C384}"/>
              </a:ext>
            </a:extLst>
          </p:cNvPr>
          <p:cNvPicPr>
            <a:picLocks noChangeAspect="1"/>
          </p:cNvPicPr>
          <p:nvPr/>
        </p:nvPicPr>
        <p:blipFill>
          <a:blip r:embed="rId2"/>
          <a:stretch>
            <a:fillRect/>
          </a:stretch>
        </p:blipFill>
        <p:spPr>
          <a:xfrm>
            <a:off x="3891064" y="372246"/>
            <a:ext cx="4854252" cy="6191899"/>
          </a:xfrm>
          <a:prstGeom prst="rect">
            <a:avLst/>
          </a:prstGeom>
        </p:spPr>
      </p:pic>
    </p:spTree>
    <p:extLst>
      <p:ext uri="{BB962C8B-B14F-4D97-AF65-F5344CB8AC3E}">
        <p14:creationId xmlns:p14="http://schemas.microsoft.com/office/powerpoint/2010/main" val="479990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9287F0-54EF-9793-8FCB-CBE14CA41AD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D7CD883-F6F1-4F14-DAB2-A1EAB3F1128A}"/>
              </a:ext>
            </a:extLst>
          </p:cNvPr>
          <p:cNvPicPr>
            <a:picLocks noChangeAspect="1"/>
          </p:cNvPicPr>
          <p:nvPr/>
        </p:nvPicPr>
        <p:blipFill>
          <a:blip r:embed="rId2"/>
          <a:stretch>
            <a:fillRect/>
          </a:stretch>
        </p:blipFill>
        <p:spPr>
          <a:xfrm>
            <a:off x="8428505" y="1166448"/>
            <a:ext cx="3763495" cy="2662849"/>
          </a:xfrm>
          <a:prstGeom prst="rect">
            <a:avLst/>
          </a:prstGeom>
        </p:spPr>
      </p:pic>
      <p:sp>
        <p:nvSpPr>
          <p:cNvPr id="9" name="TextBox 8">
            <a:extLst>
              <a:ext uri="{FF2B5EF4-FFF2-40B4-BE49-F238E27FC236}">
                <a16:creationId xmlns:a16="http://schemas.microsoft.com/office/drawing/2014/main" id="{7E613532-EDC4-64D0-6896-04F50CA20131}"/>
              </a:ext>
            </a:extLst>
          </p:cNvPr>
          <p:cNvSpPr txBox="1"/>
          <p:nvPr/>
        </p:nvSpPr>
        <p:spPr>
          <a:xfrm>
            <a:off x="282592" y="3361831"/>
            <a:ext cx="9734954" cy="2554545"/>
          </a:xfrm>
          <a:prstGeom prst="rect">
            <a:avLst/>
          </a:prstGeom>
          <a:noFill/>
        </p:spPr>
        <p:txBody>
          <a:bodyPr wrap="square">
            <a:spAutoFit/>
          </a:bodyPr>
          <a:lstStyle/>
          <a:p>
            <a:pPr marL="571500" indent="-571500">
              <a:buBlip>
                <a:blip r:embed="rId3"/>
              </a:buBlip>
            </a:pPr>
            <a:r>
              <a:rPr lang="en-US" sz="4000" b="1" i="0" u="none" strike="noStrike" baseline="0" dirty="0">
                <a:solidFill>
                  <a:srgbClr val="0F6D93"/>
                </a:solidFill>
                <a:latin typeface="Tahoma" panose="020B0604030504040204" pitchFamily="34" charset="0"/>
              </a:rPr>
              <a:t>Long Term Care Overview</a:t>
            </a:r>
          </a:p>
          <a:p>
            <a:pPr marL="571500" indent="-571500">
              <a:buBlip>
                <a:blip r:embed="rId3"/>
              </a:buBlip>
            </a:pPr>
            <a:r>
              <a:rPr lang="en-US" sz="4000" b="1" dirty="0">
                <a:solidFill>
                  <a:srgbClr val="0F6D93"/>
                </a:solidFill>
                <a:latin typeface="Tahoma" panose="020B0604030504040204" pitchFamily="34" charset="0"/>
              </a:rPr>
              <a:t>Estate Planning Overview</a:t>
            </a:r>
          </a:p>
          <a:p>
            <a:pPr marL="571500" indent="-571500">
              <a:buBlip>
                <a:blip r:embed="rId3"/>
              </a:buBlip>
            </a:pPr>
            <a:r>
              <a:rPr lang="en-US" sz="4000" b="1" i="0" u="none" strike="noStrike" baseline="0" dirty="0">
                <a:solidFill>
                  <a:srgbClr val="0F6D93"/>
                </a:solidFill>
                <a:latin typeface="Tahoma" panose="020B0604030504040204" pitchFamily="34" charset="0"/>
              </a:rPr>
              <a:t>Panel Discussion</a:t>
            </a:r>
          </a:p>
          <a:p>
            <a:pPr marL="571500" indent="-571500">
              <a:buBlip>
                <a:blip r:embed="rId3"/>
              </a:buBlip>
            </a:pPr>
            <a:r>
              <a:rPr lang="en-US" sz="4000" b="1" dirty="0">
                <a:solidFill>
                  <a:srgbClr val="0F6D93"/>
                </a:solidFill>
                <a:latin typeface="Tahoma" panose="020B0604030504040204" pitchFamily="34" charset="0"/>
              </a:rPr>
              <a:t>Questions &amp; Answers</a:t>
            </a:r>
            <a:endParaRPr lang="en-US" sz="4000" b="1" i="0" u="none" strike="noStrike" baseline="0" dirty="0">
              <a:solidFill>
                <a:srgbClr val="0F6D93"/>
              </a:solidFill>
              <a:latin typeface="Tahoma" panose="020B0604030504040204" pitchFamily="34" charset="0"/>
            </a:endParaRPr>
          </a:p>
        </p:txBody>
      </p:sp>
      <p:pic>
        <p:nvPicPr>
          <p:cNvPr id="13" name="Picture 12" descr="A close-up of a logo&#10;&#10;AI-generated content may be incorrect.">
            <a:extLst>
              <a:ext uri="{FF2B5EF4-FFF2-40B4-BE49-F238E27FC236}">
                <a16:creationId xmlns:a16="http://schemas.microsoft.com/office/drawing/2014/main" id="{DFC79A38-ED7B-B8A6-A3B6-E6EEA9331C84}"/>
              </a:ext>
            </a:extLst>
          </p:cNvPr>
          <p:cNvPicPr>
            <a:picLocks noChangeAspect="1"/>
          </p:cNvPicPr>
          <p:nvPr/>
        </p:nvPicPr>
        <p:blipFill>
          <a:blip r:embed="rId4"/>
          <a:stretch>
            <a:fillRect/>
          </a:stretch>
        </p:blipFill>
        <p:spPr>
          <a:xfrm>
            <a:off x="256753" y="556292"/>
            <a:ext cx="2917371" cy="1357614"/>
          </a:xfrm>
          <a:prstGeom prst="rect">
            <a:avLst/>
          </a:prstGeom>
        </p:spPr>
      </p:pic>
    </p:spTree>
    <p:extLst>
      <p:ext uri="{BB962C8B-B14F-4D97-AF65-F5344CB8AC3E}">
        <p14:creationId xmlns:p14="http://schemas.microsoft.com/office/powerpoint/2010/main" val="7699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F32F6C-1EEA-36DE-D7A5-2EB747D970F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71D94B-5232-6429-88B4-13264531015A}"/>
              </a:ext>
            </a:extLst>
          </p:cNvPr>
          <p:cNvPicPr>
            <a:picLocks noChangeAspect="1"/>
          </p:cNvPicPr>
          <p:nvPr/>
        </p:nvPicPr>
        <p:blipFill>
          <a:blip r:embed="rId2"/>
          <a:stretch>
            <a:fillRect/>
          </a:stretch>
        </p:blipFill>
        <p:spPr>
          <a:xfrm>
            <a:off x="8428505" y="1166448"/>
            <a:ext cx="3763495" cy="2662849"/>
          </a:xfrm>
          <a:prstGeom prst="rect">
            <a:avLst/>
          </a:prstGeom>
        </p:spPr>
      </p:pic>
      <p:sp>
        <p:nvSpPr>
          <p:cNvPr id="9" name="TextBox 8">
            <a:extLst>
              <a:ext uri="{FF2B5EF4-FFF2-40B4-BE49-F238E27FC236}">
                <a16:creationId xmlns:a16="http://schemas.microsoft.com/office/drawing/2014/main" id="{EE558BC0-9AC2-4715-DEBE-B7E1F4C8DC2D}"/>
              </a:ext>
            </a:extLst>
          </p:cNvPr>
          <p:cNvSpPr txBox="1"/>
          <p:nvPr/>
        </p:nvSpPr>
        <p:spPr>
          <a:xfrm>
            <a:off x="282592" y="3361831"/>
            <a:ext cx="973495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Getting Your Ducks in a Row: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Busting Long Term Planning Myths</a:t>
            </a:r>
          </a:p>
        </p:txBody>
      </p:sp>
      <p:sp>
        <p:nvSpPr>
          <p:cNvPr id="11" name="TextBox 10">
            <a:extLst>
              <a:ext uri="{FF2B5EF4-FFF2-40B4-BE49-F238E27FC236}">
                <a16:creationId xmlns:a16="http://schemas.microsoft.com/office/drawing/2014/main" id="{BC486B10-5224-B6D9-C4CF-D40A1D981036}"/>
              </a:ext>
            </a:extLst>
          </p:cNvPr>
          <p:cNvSpPr txBox="1"/>
          <p:nvPr/>
        </p:nvSpPr>
        <p:spPr>
          <a:xfrm>
            <a:off x="3780511" y="5742088"/>
            <a:ext cx="60943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F6D93"/>
                </a:solidFill>
                <a:effectLst/>
                <a:uLnTx/>
                <a:uFillTx/>
                <a:latin typeface="Tahoma" panose="020B0604030504040204" pitchFamily="34" charset="0"/>
                <a:ea typeface="+mn-ea"/>
                <a:cs typeface="+mn-cs"/>
              </a:rPr>
              <a:t>Tuesday, May 20, 2025</a:t>
            </a:r>
          </a:p>
        </p:txBody>
      </p:sp>
      <p:pic>
        <p:nvPicPr>
          <p:cNvPr id="13" name="Picture 12" descr="A close-up of a logo&#10;&#10;AI-generated content may be incorrect.">
            <a:extLst>
              <a:ext uri="{FF2B5EF4-FFF2-40B4-BE49-F238E27FC236}">
                <a16:creationId xmlns:a16="http://schemas.microsoft.com/office/drawing/2014/main" id="{A7C2C5F9-01C2-B1CB-4471-B64C93A8706B}"/>
              </a:ext>
            </a:extLst>
          </p:cNvPr>
          <p:cNvPicPr>
            <a:picLocks noChangeAspect="1"/>
          </p:cNvPicPr>
          <p:nvPr/>
        </p:nvPicPr>
        <p:blipFill>
          <a:blip r:embed="rId3"/>
          <a:stretch>
            <a:fillRect/>
          </a:stretch>
        </p:blipFill>
        <p:spPr>
          <a:xfrm>
            <a:off x="256753" y="556291"/>
            <a:ext cx="4893316" cy="2277131"/>
          </a:xfrm>
          <a:prstGeom prst="rect">
            <a:avLst/>
          </a:prstGeom>
        </p:spPr>
      </p:pic>
    </p:spTree>
    <p:extLst>
      <p:ext uri="{BB962C8B-B14F-4D97-AF65-F5344CB8AC3E}">
        <p14:creationId xmlns:p14="http://schemas.microsoft.com/office/powerpoint/2010/main" val="3820841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descr="A yellow duck in a hand&#10;&#10;AI-generated content may be incorrect.">
            <a:extLst>
              <a:ext uri="{FF2B5EF4-FFF2-40B4-BE49-F238E27FC236}">
                <a16:creationId xmlns:a16="http://schemas.microsoft.com/office/drawing/2014/main" id="{327C428F-72D3-D2A6-0C03-A267A8D3D578}"/>
              </a:ext>
            </a:extLst>
          </p:cNvPr>
          <p:cNvPicPr>
            <a:picLocks noChangeAspect="1"/>
          </p:cNvPicPr>
          <p:nvPr/>
        </p:nvPicPr>
        <p:blipFill>
          <a:blip r:embed="rId2"/>
          <a:srcRect b="11943"/>
          <a:stretch/>
        </p:blipFill>
        <p:spPr>
          <a:xfrm>
            <a:off x="3445542" y="0"/>
            <a:ext cx="5889906" cy="6858000"/>
          </a:xfrm>
          <a:prstGeom prst="rect">
            <a:avLst/>
          </a:prstGeom>
        </p:spPr>
      </p:pic>
    </p:spTree>
    <p:extLst>
      <p:ext uri="{BB962C8B-B14F-4D97-AF65-F5344CB8AC3E}">
        <p14:creationId xmlns:p14="http://schemas.microsoft.com/office/powerpoint/2010/main" val="2121444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3CAF85-FED9-9339-FA65-271C5D6F74C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14E57B8-ED1E-47F0-E863-CC49AECCEE38}"/>
              </a:ext>
            </a:extLst>
          </p:cNvPr>
          <p:cNvPicPr>
            <a:picLocks noChangeAspect="1"/>
          </p:cNvPicPr>
          <p:nvPr/>
        </p:nvPicPr>
        <p:blipFill>
          <a:blip r:embed="rId2"/>
          <a:stretch>
            <a:fillRect/>
          </a:stretch>
        </p:blipFill>
        <p:spPr>
          <a:xfrm>
            <a:off x="8428505" y="1386293"/>
            <a:ext cx="3763495" cy="2662849"/>
          </a:xfrm>
          <a:prstGeom prst="rect">
            <a:avLst/>
          </a:prstGeom>
        </p:spPr>
      </p:pic>
      <p:sp>
        <p:nvSpPr>
          <p:cNvPr id="4" name="TextBox 3">
            <a:extLst>
              <a:ext uri="{FF2B5EF4-FFF2-40B4-BE49-F238E27FC236}">
                <a16:creationId xmlns:a16="http://schemas.microsoft.com/office/drawing/2014/main" id="{AD29C44A-D0B3-4FB9-3CAF-942E742CFAF0}"/>
              </a:ext>
            </a:extLst>
          </p:cNvPr>
          <p:cNvSpPr txBox="1"/>
          <p:nvPr/>
        </p:nvSpPr>
        <p:spPr>
          <a:xfrm>
            <a:off x="2587557" y="1823459"/>
            <a:ext cx="6332706" cy="1323439"/>
          </a:xfrm>
          <a:prstGeom prst="rect">
            <a:avLst/>
          </a:prstGeom>
          <a:noFill/>
        </p:spPr>
        <p:txBody>
          <a:bodyPr wrap="square" rtlCol="0">
            <a:spAutoFit/>
          </a:bodyPr>
          <a:lstStyle/>
          <a:p>
            <a:r>
              <a:rPr lang="en-US" sz="8000" b="1" dirty="0">
                <a:solidFill>
                  <a:srgbClr val="AF192E"/>
                </a:solidFill>
                <a:latin typeface="Tahoma" panose="020B0604030504040204" pitchFamily="34" charset="0"/>
                <a:ea typeface="Tahoma" panose="020B0604030504040204" pitchFamily="34" charset="0"/>
                <a:cs typeface="Tahoma" panose="020B0604030504040204" pitchFamily="34" charset="0"/>
              </a:rPr>
              <a:t>THANK YOU</a:t>
            </a:r>
          </a:p>
        </p:txBody>
      </p:sp>
      <p:pic>
        <p:nvPicPr>
          <p:cNvPr id="5" name="Picture 4" descr="A close-up of a logo&#10;&#10;AI-generated content may be incorrect.">
            <a:extLst>
              <a:ext uri="{FF2B5EF4-FFF2-40B4-BE49-F238E27FC236}">
                <a16:creationId xmlns:a16="http://schemas.microsoft.com/office/drawing/2014/main" id="{E1B00E7B-7D21-720C-D653-8FA86DAA5FEE}"/>
              </a:ext>
            </a:extLst>
          </p:cNvPr>
          <p:cNvPicPr>
            <a:picLocks noChangeAspect="1"/>
          </p:cNvPicPr>
          <p:nvPr/>
        </p:nvPicPr>
        <p:blipFill>
          <a:blip r:embed="rId3"/>
          <a:stretch>
            <a:fillRect/>
          </a:stretch>
        </p:blipFill>
        <p:spPr>
          <a:xfrm>
            <a:off x="4045464" y="3904637"/>
            <a:ext cx="3441301" cy="1601427"/>
          </a:xfrm>
          <a:prstGeom prst="rect">
            <a:avLst/>
          </a:prstGeom>
        </p:spPr>
      </p:pic>
      <p:sp>
        <p:nvSpPr>
          <p:cNvPr id="3" name="TextBox 2">
            <a:extLst>
              <a:ext uri="{FF2B5EF4-FFF2-40B4-BE49-F238E27FC236}">
                <a16:creationId xmlns:a16="http://schemas.microsoft.com/office/drawing/2014/main" id="{FEC25C33-FCE0-75D0-534E-BA4DAFB14900}"/>
              </a:ext>
            </a:extLst>
          </p:cNvPr>
          <p:cNvSpPr txBox="1"/>
          <p:nvPr/>
        </p:nvSpPr>
        <p:spPr>
          <a:xfrm>
            <a:off x="3599411" y="5885411"/>
            <a:ext cx="4829094" cy="646331"/>
          </a:xfrm>
          <a:prstGeom prst="rect">
            <a:avLst/>
          </a:prstGeom>
          <a:noFill/>
        </p:spPr>
        <p:txBody>
          <a:bodyPr wrap="square" rtlCol="0">
            <a:spAutoFit/>
          </a:bodyPr>
          <a:lstStyle/>
          <a:p>
            <a:pPr algn="ctr"/>
            <a:r>
              <a:rPr lang="en-US" b="1" dirty="0">
                <a:solidFill>
                  <a:srgbClr val="235177"/>
                </a:solidFill>
              </a:rPr>
              <a:t>stelizabethcommunity.org</a:t>
            </a:r>
          </a:p>
          <a:p>
            <a:pPr algn="ctr"/>
            <a:r>
              <a:rPr lang="en-US" b="1" dirty="0">
                <a:solidFill>
                  <a:srgbClr val="235177"/>
                </a:solidFill>
              </a:rPr>
              <a:t>info@stelizabethcommunity.org</a:t>
            </a:r>
          </a:p>
        </p:txBody>
      </p:sp>
    </p:spTree>
    <p:extLst>
      <p:ext uri="{BB962C8B-B14F-4D97-AF65-F5344CB8AC3E}">
        <p14:creationId xmlns:p14="http://schemas.microsoft.com/office/powerpoint/2010/main" val="2921073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240523" y="232757"/>
            <a:ext cx="7524777" cy="4547756"/>
          </a:xfrm>
        </p:spPr>
        <p:txBody>
          <a:bodyPr>
            <a:noAutofit/>
          </a:bodyPr>
          <a:lstStyle/>
          <a:p>
            <a:r>
              <a:rPr lang="en-US" b="1" dirty="0">
                <a:solidFill>
                  <a:srgbClr val="235177"/>
                </a:solidFill>
              </a:rPr>
              <a:t>Long Term Care Options Explained</a:t>
            </a:r>
          </a:p>
        </p:txBody>
      </p:sp>
      <p:sp>
        <p:nvSpPr>
          <p:cNvPr id="4" name="TextBox 3">
            <a:extLst>
              <a:ext uri="{FF2B5EF4-FFF2-40B4-BE49-F238E27FC236}">
                <a16:creationId xmlns:a16="http://schemas.microsoft.com/office/drawing/2014/main" id="{8CAA7387-B5A5-3A57-1D30-ABF3A20D273D}"/>
              </a:ext>
            </a:extLst>
          </p:cNvPr>
          <p:cNvSpPr txBox="1"/>
          <p:nvPr/>
        </p:nvSpPr>
        <p:spPr>
          <a:xfrm>
            <a:off x="972671" y="4132253"/>
            <a:ext cx="4849008" cy="2492990"/>
          </a:xfrm>
          <a:prstGeom prst="rect">
            <a:avLst/>
          </a:prstGeom>
          <a:noFill/>
        </p:spPr>
        <p:txBody>
          <a:bodyPr wrap="square">
            <a:spAutoFit/>
          </a:bodyPr>
          <a:lstStyle/>
          <a:p>
            <a:pPr algn="ctr"/>
            <a:r>
              <a:rPr lang="en-US" sz="2800" dirty="0">
                <a:solidFill>
                  <a:srgbClr val="235177"/>
                </a:solidFill>
                <a:latin typeface="+mj-lt"/>
              </a:rPr>
              <a:t>Caroline Rumowicz</a:t>
            </a:r>
          </a:p>
          <a:p>
            <a:pPr algn="ctr"/>
            <a:r>
              <a:rPr lang="en-US" sz="2000" dirty="0">
                <a:solidFill>
                  <a:srgbClr val="235177"/>
                </a:solidFill>
                <a:latin typeface="+mj-lt"/>
              </a:rPr>
              <a:t>Director, Saint Elizabeth Home Care</a:t>
            </a:r>
          </a:p>
          <a:p>
            <a:pPr algn="ctr"/>
            <a:endParaRPr lang="en-US" sz="2000" dirty="0">
              <a:solidFill>
                <a:srgbClr val="235177"/>
              </a:solidFill>
              <a:latin typeface="+mj-lt"/>
            </a:endParaRPr>
          </a:p>
          <a:p>
            <a:pPr algn="ctr"/>
            <a:r>
              <a:rPr lang="en-US" sz="2800" dirty="0">
                <a:solidFill>
                  <a:srgbClr val="235177"/>
                </a:solidFill>
                <a:latin typeface="+mj-lt"/>
              </a:rPr>
              <a:t>Kathy Parker</a:t>
            </a:r>
          </a:p>
          <a:p>
            <a:pPr algn="ctr"/>
            <a:r>
              <a:rPr lang="en-US" sz="2000" dirty="0">
                <a:solidFill>
                  <a:srgbClr val="235177"/>
                </a:solidFill>
                <a:latin typeface="+mj-lt"/>
              </a:rPr>
              <a:t>Director of Care Navigation</a:t>
            </a:r>
          </a:p>
          <a:p>
            <a:pPr algn="ctr"/>
            <a:r>
              <a:rPr lang="en-US" sz="2000" dirty="0">
                <a:solidFill>
                  <a:srgbClr val="235177"/>
                </a:solidFill>
                <a:latin typeface="+mj-lt"/>
              </a:rPr>
              <a:t>Saint Elizabeth Community</a:t>
            </a:r>
          </a:p>
          <a:p>
            <a:pPr algn="ctr"/>
            <a:endParaRPr lang="en-US" sz="2000" dirty="0"/>
          </a:p>
        </p:txBody>
      </p:sp>
    </p:spTree>
    <p:extLst>
      <p:ext uri="{BB962C8B-B14F-4D97-AF65-F5344CB8AC3E}">
        <p14:creationId xmlns:p14="http://schemas.microsoft.com/office/powerpoint/2010/main" val="2259308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58995FB-F196-F6E2-73BA-94A756EE69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E8FBB9-BF9A-EF1A-7293-F7E216D20062}"/>
              </a:ext>
            </a:extLst>
          </p:cNvPr>
          <p:cNvSpPr>
            <a:spLocks noGrp="1"/>
          </p:cNvSpPr>
          <p:nvPr>
            <p:ph type="title"/>
          </p:nvPr>
        </p:nvSpPr>
        <p:spPr>
          <a:xfrm>
            <a:off x="-99206" y="781396"/>
            <a:ext cx="8761068" cy="1189415"/>
          </a:xfrm>
        </p:spPr>
        <p:txBody>
          <a:bodyPr>
            <a:noAutofit/>
          </a:bodyPr>
          <a:lstStyle/>
          <a:p>
            <a:r>
              <a:rPr lang="en-US" b="1">
                <a:solidFill>
                  <a:srgbClr val="235177"/>
                </a:solidFill>
              </a:rPr>
              <a:t>Long Term Care Options</a:t>
            </a:r>
            <a:endParaRPr lang="en-US" b="1" dirty="0">
              <a:solidFill>
                <a:srgbClr val="235177"/>
              </a:solidFill>
            </a:endParaRPr>
          </a:p>
        </p:txBody>
      </p:sp>
      <p:sp>
        <p:nvSpPr>
          <p:cNvPr id="3" name="TextBox 2">
            <a:extLst>
              <a:ext uri="{FF2B5EF4-FFF2-40B4-BE49-F238E27FC236}">
                <a16:creationId xmlns:a16="http://schemas.microsoft.com/office/drawing/2014/main" id="{DDD18369-2FC3-677D-165C-E304CDEFDAAB}"/>
              </a:ext>
            </a:extLst>
          </p:cNvPr>
          <p:cNvSpPr txBox="1"/>
          <p:nvPr/>
        </p:nvSpPr>
        <p:spPr>
          <a:xfrm>
            <a:off x="870514" y="2113446"/>
            <a:ext cx="6535189" cy="3693319"/>
          </a:xfrm>
          <a:prstGeom prst="rect">
            <a:avLst/>
          </a:prstGeom>
          <a:noFill/>
        </p:spPr>
        <p:txBody>
          <a:bodyPr wrap="square" rtlCol="0">
            <a:spAutoFit/>
          </a:bodyPr>
          <a:lstStyle/>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Home Care</a:t>
            </a:r>
          </a:p>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Adult Day Care</a:t>
            </a:r>
          </a:p>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Independent Living</a:t>
            </a:r>
          </a:p>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Assisted Living</a:t>
            </a:r>
          </a:p>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Memory care</a:t>
            </a:r>
          </a:p>
          <a:p>
            <a:pPr marL="285750" indent="-285750">
              <a:buBlip>
                <a:blip r:embed="rId3">
                  <a:extLst>
                    <a:ext uri="{96DAC541-7B7A-43D3-8B79-37D633B846F1}">
                      <asvg:svgBlip xmlns:asvg="http://schemas.microsoft.com/office/drawing/2016/SVG/main" r:embed="rId4"/>
                    </a:ext>
                  </a:extLst>
                </a:blip>
              </a:buBlip>
            </a:pPr>
            <a:r>
              <a:rPr lang="en-US" sz="3600" cap="small">
                <a:solidFill>
                  <a:srgbClr val="235177"/>
                </a:solidFill>
                <a:latin typeface="+mj-lt"/>
              </a:rPr>
              <a:t> Skilled Nursing Care</a:t>
            </a:r>
          </a:p>
          <a:p>
            <a:endParaRPr lang="en-US" dirty="0"/>
          </a:p>
        </p:txBody>
      </p:sp>
    </p:spTree>
    <p:extLst>
      <p:ext uri="{BB962C8B-B14F-4D97-AF65-F5344CB8AC3E}">
        <p14:creationId xmlns:p14="http://schemas.microsoft.com/office/powerpoint/2010/main" val="4013020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27F95BC-4503-80C8-5916-F12A9F5B77C9}"/>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279C8A1-C4E4-4DE9-934E-91221AC99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51EF88A-907A-7244-1E61-8E1AE6F951E7}"/>
              </a:ext>
            </a:extLst>
          </p:cNvPr>
          <p:cNvPicPr>
            <a:picLocks noChangeAspect="1"/>
          </p:cNvPicPr>
          <p:nvPr/>
        </p:nvPicPr>
        <p:blipFill>
          <a:blip r:embed="rId3"/>
          <a:srcRect l="2701" r="2701"/>
          <a:stretch/>
        </p:blipFill>
        <p:spPr>
          <a:xfrm>
            <a:off x="20" y="10"/>
            <a:ext cx="3863955" cy="6857989"/>
          </a:xfrm>
          <a:prstGeom prst="rect">
            <a:avLst/>
          </a:prstGeom>
        </p:spPr>
      </p:pic>
      <p:cxnSp>
        <p:nvCxnSpPr>
          <p:cNvPr id="22" name="Straight Connector 21">
            <a:extLst>
              <a:ext uri="{FF2B5EF4-FFF2-40B4-BE49-F238E27FC236}">
                <a16:creationId xmlns:a16="http://schemas.microsoft.com/office/drawing/2014/main" id="{26C7ED5D-77C4-4564-8B1A-E55609CF44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57986" y="1964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ctangle 1">
            <a:extLst>
              <a:ext uri="{FF2B5EF4-FFF2-40B4-BE49-F238E27FC236}">
                <a16:creationId xmlns:a16="http://schemas.microsoft.com/office/drawing/2014/main" id="{50DBFC17-A1E8-CC93-D44C-ED3132BB0F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ubtitle 7">
            <a:extLst>
              <a:ext uri="{FF2B5EF4-FFF2-40B4-BE49-F238E27FC236}">
                <a16:creationId xmlns:a16="http://schemas.microsoft.com/office/drawing/2014/main" id="{351099E8-6035-C05F-D48B-DD834FC8B614}"/>
              </a:ext>
            </a:extLst>
          </p:cNvPr>
          <p:cNvSpPr>
            <a:spLocks noGrp="1"/>
          </p:cNvSpPr>
          <p:nvPr>
            <p:ph sz="quarter" idx="10"/>
          </p:nvPr>
        </p:nvSpPr>
        <p:spPr>
          <a:xfrm>
            <a:off x="4154401" y="1652530"/>
            <a:ext cx="7469436" cy="4016750"/>
          </a:xfrm>
        </p:spPr>
        <p:txBody>
          <a:bodyPr vert="horz" lIns="91440" tIns="45720" rIns="91440" bIns="45720" rtlCol="0">
            <a:normAutofit fontScale="25000" lnSpcReduction="20000"/>
          </a:bodyPr>
          <a:lstStyle/>
          <a:p>
            <a:pPr marL="0" marR="0" lvl="0" indent="0" algn="l">
              <a:lnSpc>
                <a:spcPct val="140000"/>
              </a:lnSpc>
              <a:spcAft>
                <a:spcPts val="800"/>
              </a:spcAft>
              <a:buNone/>
            </a:pPr>
            <a:r>
              <a:rPr lang="en-US" sz="9600" b="1" spc="50" dirty="0">
                <a:solidFill>
                  <a:srgbClr val="235177"/>
                </a:solidFill>
                <a:latin typeface="+mj-lt"/>
              </a:rPr>
              <a:t>INCLUDES:</a:t>
            </a:r>
          </a:p>
          <a:p>
            <a:pPr marL="645750" lvl="1" indent="-285750" algn="l">
              <a:buBlip>
                <a:blip r:embed="rId4">
                  <a:extLst>
                    <a:ext uri="{96DAC541-7B7A-43D3-8B79-37D633B846F1}">
                      <asvg:svgBlip xmlns:asvg="http://schemas.microsoft.com/office/drawing/2016/SVG/main" r:embed="rId5"/>
                    </a:ext>
                  </a:extLst>
                </a:blip>
              </a:buBlip>
            </a:pPr>
            <a:r>
              <a:rPr lang="en-US" sz="9800" i="0" cap="all" dirty="0">
                <a:solidFill>
                  <a:srgbClr val="235177"/>
                </a:solidFill>
                <a:latin typeface="+mj-lt"/>
              </a:rPr>
              <a:t> </a:t>
            </a:r>
            <a:r>
              <a:rPr lang="en-US" sz="9800" i="0" cap="small" dirty="0">
                <a:solidFill>
                  <a:srgbClr val="235177"/>
                </a:solidFill>
                <a:latin typeface="+mj-lt"/>
              </a:rPr>
              <a:t>Nursing</a:t>
            </a:r>
          </a:p>
          <a:p>
            <a:pPr marL="645750" lvl="1" indent="-285750" algn="l">
              <a:buBlip>
                <a:blip r:embed="rId4">
                  <a:extLst>
                    <a:ext uri="{96DAC541-7B7A-43D3-8B79-37D633B846F1}">
                      <asvg:svgBlip xmlns:asvg="http://schemas.microsoft.com/office/drawing/2016/SVG/main" r:embed="rId5"/>
                    </a:ext>
                  </a:extLst>
                </a:blip>
              </a:buBlip>
            </a:pPr>
            <a:r>
              <a:rPr lang="en-US" sz="9800" i="0" cap="small" dirty="0">
                <a:solidFill>
                  <a:srgbClr val="235177"/>
                </a:solidFill>
                <a:latin typeface="+mj-lt"/>
              </a:rPr>
              <a:t> Physical Therapy</a:t>
            </a:r>
          </a:p>
          <a:p>
            <a:pPr marL="645750" lvl="1" indent="-285750" algn="l">
              <a:buBlip>
                <a:blip r:embed="rId4">
                  <a:extLst>
                    <a:ext uri="{96DAC541-7B7A-43D3-8B79-37D633B846F1}">
                      <asvg:svgBlip xmlns:asvg="http://schemas.microsoft.com/office/drawing/2016/SVG/main" r:embed="rId5"/>
                    </a:ext>
                  </a:extLst>
                </a:blip>
              </a:buBlip>
            </a:pPr>
            <a:r>
              <a:rPr lang="en-US" sz="9800" i="0" cap="small" dirty="0">
                <a:solidFill>
                  <a:srgbClr val="235177"/>
                </a:solidFill>
                <a:latin typeface="+mj-lt"/>
              </a:rPr>
              <a:t> Occupational Therapy</a:t>
            </a:r>
          </a:p>
          <a:p>
            <a:pPr marL="645750" lvl="1" indent="-285750" algn="l">
              <a:buBlip>
                <a:blip r:embed="rId4">
                  <a:extLst>
                    <a:ext uri="{96DAC541-7B7A-43D3-8B79-37D633B846F1}">
                      <asvg:svgBlip xmlns:asvg="http://schemas.microsoft.com/office/drawing/2016/SVG/main" r:embed="rId5"/>
                    </a:ext>
                  </a:extLst>
                </a:blip>
              </a:buBlip>
            </a:pPr>
            <a:r>
              <a:rPr lang="en-US" sz="9800" i="0" cap="small" dirty="0">
                <a:solidFill>
                  <a:srgbClr val="235177"/>
                </a:solidFill>
                <a:latin typeface="+mj-lt"/>
              </a:rPr>
              <a:t> Social work services</a:t>
            </a:r>
          </a:p>
          <a:p>
            <a:pPr marL="645750" lvl="1" indent="-285750" algn="l">
              <a:buBlip>
                <a:blip r:embed="rId4">
                  <a:extLst>
                    <a:ext uri="{96DAC541-7B7A-43D3-8B79-37D633B846F1}">
                      <asvg:svgBlip xmlns:asvg="http://schemas.microsoft.com/office/drawing/2016/SVG/main" r:embed="rId5"/>
                    </a:ext>
                  </a:extLst>
                </a:blip>
              </a:buBlip>
            </a:pPr>
            <a:r>
              <a:rPr lang="en-US" sz="9800" i="0" cap="small" dirty="0">
                <a:solidFill>
                  <a:srgbClr val="235177"/>
                </a:solidFill>
                <a:latin typeface="+mj-lt"/>
              </a:rPr>
              <a:t> Speech Language Pathology</a:t>
            </a:r>
          </a:p>
          <a:p>
            <a:pPr marL="645750" lvl="1" indent="-285750" algn="l">
              <a:buBlip>
                <a:blip r:embed="rId4">
                  <a:extLst>
                    <a:ext uri="{96DAC541-7B7A-43D3-8B79-37D633B846F1}">
                      <asvg:svgBlip xmlns:asvg="http://schemas.microsoft.com/office/drawing/2016/SVG/main" r:embed="rId5"/>
                    </a:ext>
                  </a:extLst>
                </a:blip>
              </a:buBlip>
            </a:pPr>
            <a:r>
              <a:rPr lang="en-US" sz="9800" i="0" cap="small" dirty="0">
                <a:solidFill>
                  <a:srgbClr val="235177"/>
                </a:solidFill>
                <a:latin typeface="+mj-lt"/>
              </a:rPr>
              <a:t> Home Health Aide</a:t>
            </a:r>
          </a:p>
          <a:p>
            <a:pPr lvl="1" algn="l">
              <a:lnSpc>
                <a:spcPct val="140000"/>
              </a:lnSpc>
              <a:spcAft>
                <a:spcPts val="800"/>
              </a:spcAft>
            </a:pPr>
            <a:r>
              <a:rPr lang="en-US" sz="9600" b="1" i="0" cap="all" dirty="0">
                <a:solidFill>
                  <a:srgbClr val="235177"/>
                </a:solidFill>
                <a:effectLst/>
                <a:latin typeface="+mj-lt"/>
                <a:ea typeface="Aptos" panose="020B0004020202020204" pitchFamily="34" charset="0"/>
                <a:cs typeface="Times New Roman" panose="02020603050405020304" pitchFamily="18" charset="0"/>
              </a:rPr>
              <a:t>	</a:t>
            </a:r>
            <a:endParaRPr lang="en-US" sz="6400" spc="50" dirty="0">
              <a:solidFill>
                <a:srgbClr val="235177"/>
              </a:solidFill>
              <a:latin typeface="+mj-lt"/>
            </a:endParaRPr>
          </a:p>
          <a:p>
            <a:pPr marL="0" marR="0" lvl="0" indent="0" algn="l">
              <a:lnSpc>
                <a:spcPct val="140000"/>
              </a:lnSpc>
              <a:spcAft>
                <a:spcPts val="800"/>
              </a:spcAft>
              <a:buNone/>
            </a:pPr>
            <a:r>
              <a:rPr lang="en-US" sz="1600" spc="50" dirty="0">
                <a:effectLst/>
              </a:rPr>
              <a:t>.   </a:t>
            </a:r>
          </a:p>
        </p:txBody>
      </p:sp>
      <p:sp>
        <p:nvSpPr>
          <p:cNvPr id="10" name="Title 6">
            <a:extLst>
              <a:ext uri="{FF2B5EF4-FFF2-40B4-BE49-F238E27FC236}">
                <a16:creationId xmlns:a16="http://schemas.microsoft.com/office/drawing/2014/main" id="{0152B421-9374-B381-04C9-C60815CD423C}"/>
              </a:ext>
            </a:extLst>
          </p:cNvPr>
          <p:cNvSpPr txBox="1">
            <a:spLocks/>
          </p:cNvSpPr>
          <p:nvPr/>
        </p:nvSpPr>
        <p:spPr>
          <a:xfrm>
            <a:off x="4285562" y="293528"/>
            <a:ext cx="6663236" cy="898909"/>
          </a:xfrm>
          <a:prstGeom prst="rect">
            <a:avLst/>
          </a:prstGeom>
        </p:spPr>
        <p:txBody>
          <a:bodyPr vert="horz" wrap="square" lIns="91440" tIns="45720" rIns="91440" bIns="45720" rtlCol="0" anchor="b" anchorCtr="0">
            <a:normAutofit fontScale="97500" lnSpcReduction="10000"/>
          </a:bodyPr>
          <a:lstStyle>
            <a:lvl1pPr algn="ctr" defTabSz="914400" rtl="0" eaLnBrk="1" latinLnBrk="0" hangingPunct="1">
              <a:lnSpc>
                <a:spcPct val="100000"/>
              </a:lnSpc>
              <a:spcBef>
                <a:spcPct val="0"/>
              </a:spcBef>
              <a:buNone/>
              <a:defRPr sz="4800" kern="1200" cap="none" spc="0" baseline="0">
                <a:solidFill>
                  <a:schemeClr val="tx1"/>
                </a:solidFill>
                <a:latin typeface="+mj-lt"/>
                <a:ea typeface="+mj-ea"/>
                <a:cs typeface="+mj-cs"/>
              </a:defRPr>
            </a:lvl1pPr>
          </a:lstStyle>
          <a:p>
            <a:pPr>
              <a:spcAft>
                <a:spcPts val="800"/>
              </a:spcAft>
            </a:pPr>
            <a:r>
              <a:rPr lang="en-US" sz="5400" b="1" dirty="0">
                <a:solidFill>
                  <a:srgbClr val="235177"/>
                </a:solidFill>
              </a:rPr>
              <a:t>Home Care- Skilled</a:t>
            </a:r>
          </a:p>
        </p:txBody>
      </p:sp>
      <p:sp>
        <p:nvSpPr>
          <p:cNvPr id="7" name="TextBox 6">
            <a:extLst>
              <a:ext uri="{FF2B5EF4-FFF2-40B4-BE49-F238E27FC236}">
                <a16:creationId xmlns:a16="http://schemas.microsoft.com/office/drawing/2014/main" id="{164AEAC6-1873-5AB5-BF6C-C339BBB733E8}"/>
              </a:ext>
            </a:extLst>
          </p:cNvPr>
          <p:cNvSpPr txBox="1"/>
          <p:nvPr/>
        </p:nvSpPr>
        <p:spPr>
          <a:xfrm>
            <a:off x="4638502" y="5893724"/>
            <a:ext cx="5652654" cy="800219"/>
          </a:xfrm>
          <a:prstGeom prst="rect">
            <a:avLst/>
          </a:prstGeom>
          <a:noFill/>
        </p:spPr>
        <p:txBody>
          <a:bodyPr wrap="square" rtlCol="0">
            <a:spAutoFit/>
          </a:bodyPr>
          <a:lstStyle/>
          <a:p>
            <a:r>
              <a:rPr lang="en-US" sz="1400" cap="all" dirty="0">
                <a:solidFill>
                  <a:srgbClr val="235177"/>
                </a:solidFill>
                <a:latin typeface="+mj-lt"/>
                <a:ea typeface="Aptos" panose="020B0004020202020204" pitchFamily="34" charset="0"/>
                <a:cs typeface="Times New Roman" panose="02020603050405020304" pitchFamily="18" charset="0"/>
              </a:rPr>
              <a:t>covered by health insurance, </a:t>
            </a:r>
            <a:r>
              <a:rPr lang="en-US" sz="1400" cap="all" dirty="0" err="1">
                <a:solidFill>
                  <a:srgbClr val="235177"/>
                </a:solidFill>
                <a:latin typeface="+mj-lt"/>
                <a:ea typeface="Aptos" panose="020B0004020202020204" pitchFamily="34" charset="0"/>
                <a:cs typeface="Times New Roman" panose="02020603050405020304" pitchFamily="18" charset="0"/>
              </a:rPr>
              <a:t>medicare</a:t>
            </a:r>
            <a:r>
              <a:rPr lang="en-US" sz="1400" cap="all" dirty="0">
                <a:solidFill>
                  <a:srgbClr val="235177"/>
                </a:solidFill>
                <a:latin typeface="+mj-lt"/>
                <a:ea typeface="Aptos" panose="020B0004020202020204" pitchFamily="34" charset="0"/>
                <a:cs typeface="Times New Roman" panose="02020603050405020304" pitchFamily="18" charset="0"/>
              </a:rPr>
              <a:t> or </a:t>
            </a:r>
            <a:r>
              <a:rPr lang="en-US" sz="1400" cap="all" dirty="0" err="1">
                <a:solidFill>
                  <a:srgbClr val="235177"/>
                </a:solidFill>
                <a:latin typeface="+mj-lt"/>
                <a:ea typeface="Aptos" panose="020B0004020202020204" pitchFamily="34" charset="0"/>
                <a:cs typeface="Times New Roman" panose="02020603050405020304" pitchFamily="18" charset="0"/>
              </a:rPr>
              <a:t>medicare</a:t>
            </a:r>
            <a:r>
              <a:rPr lang="en-US" sz="1400" cap="all" dirty="0">
                <a:solidFill>
                  <a:srgbClr val="235177"/>
                </a:solidFill>
                <a:latin typeface="+mj-lt"/>
                <a:ea typeface="Aptos" panose="020B0004020202020204" pitchFamily="34" charset="0"/>
                <a:cs typeface="Times New Roman" panose="02020603050405020304" pitchFamily="18" charset="0"/>
              </a:rPr>
              <a:t> advantage and ordered by Doctor</a:t>
            </a:r>
            <a:endParaRPr lang="en-US" sz="1400" b="1" cap="all" dirty="0">
              <a:latin typeface="+mj-lt"/>
            </a:endParaRPr>
          </a:p>
          <a:p>
            <a:endParaRPr lang="en-US" dirty="0"/>
          </a:p>
        </p:txBody>
      </p:sp>
    </p:spTree>
    <p:extLst>
      <p:ext uri="{BB962C8B-B14F-4D97-AF65-F5344CB8AC3E}">
        <p14:creationId xmlns:p14="http://schemas.microsoft.com/office/powerpoint/2010/main" val="2241796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F04788C-C1EA-084C-0496-B5821997369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52E9E343-ED7F-2F6C-E1F0-98FE1AC00DFE}"/>
              </a:ext>
            </a:extLst>
          </p:cNvPr>
          <p:cNvSpPr>
            <a:spLocks noGrp="1"/>
          </p:cNvSpPr>
          <p:nvPr>
            <p:ph type="title"/>
          </p:nvPr>
        </p:nvSpPr>
        <p:spPr>
          <a:xfrm>
            <a:off x="251869" y="248645"/>
            <a:ext cx="5828593" cy="1453003"/>
          </a:xfrm>
        </p:spPr>
        <p:txBody>
          <a:bodyPr vert="horz" wrap="square" lIns="91440" tIns="45720" rIns="91440" bIns="45720" rtlCol="0" anchor="b" anchorCtr="0">
            <a:noAutofit/>
          </a:bodyPr>
          <a:lstStyle/>
          <a:p>
            <a:pPr marR="0" lvl="0">
              <a:spcAft>
                <a:spcPts val="800"/>
              </a:spcAft>
            </a:pPr>
            <a:r>
              <a:rPr lang="en-US" b="1" kern="1200" cap="none" spc="0" baseline="0" dirty="0">
                <a:solidFill>
                  <a:srgbClr val="235177"/>
                </a:solidFill>
                <a:effectLst/>
                <a:latin typeface="+mj-lt"/>
                <a:ea typeface="+mj-ea"/>
                <a:cs typeface="+mj-cs"/>
              </a:rPr>
              <a:t>Home Care</a:t>
            </a:r>
            <a:br>
              <a:rPr lang="en-US" b="1" kern="1200" cap="none" spc="0" baseline="0" dirty="0">
                <a:solidFill>
                  <a:srgbClr val="235177"/>
                </a:solidFill>
                <a:effectLst/>
                <a:latin typeface="+mj-lt"/>
                <a:ea typeface="+mj-ea"/>
                <a:cs typeface="+mj-cs"/>
              </a:rPr>
            </a:br>
            <a:r>
              <a:rPr lang="en-US" b="1" kern="1200" cap="none" spc="0" baseline="0" dirty="0">
                <a:solidFill>
                  <a:srgbClr val="235177"/>
                </a:solidFill>
                <a:effectLst/>
                <a:latin typeface="+mj-lt"/>
                <a:ea typeface="+mj-ea"/>
                <a:cs typeface="+mj-cs"/>
              </a:rPr>
              <a:t>Private Duty</a:t>
            </a:r>
          </a:p>
        </p:txBody>
      </p:sp>
      <p:cxnSp>
        <p:nvCxnSpPr>
          <p:cNvPr id="15" name="Straight Connector 14">
            <a:extLst>
              <a:ext uri="{FF2B5EF4-FFF2-40B4-BE49-F238E27FC236}">
                <a16:creationId xmlns:a16="http://schemas.microsoft.com/office/drawing/2014/main" id="{76D745DA-D03E-47A2-9936-01C39D51A4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7594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ctangle 1">
            <a:extLst>
              <a:ext uri="{FF2B5EF4-FFF2-40B4-BE49-F238E27FC236}">
                <a16:creationId xmlns:a16="http://schemas.microsoft.com/office/drawing/2014/main" id="{DF3F3B78-4E0E-4C18-488C-8716552CD17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Subtitle 7">
            <a:extLst>
              <a:ext uri="{FF2B5EF4-FFF2-40B4-BE49-F238E27FC236}">
                <a16:creationId xmlns:a16="http://schemas.microsoft.com/office/drawing/2014/main" id="{1AAD9A6D-40D5-54FF-4D1B-F64F63DC732A}"/>
              </a:ext>
            </a:extLst>
          </p:cNvPr>
          <p:cNvSpPr txBox="1">
            <a:spLocks/>
          </p:cNvSpPr>
          <p:nvPr/>
        </p:nvSpPr>
        <p:spPr>
          <a:xfrm>
            <a:off x="143219" y="2049137"/>
            <a:ext cx="8857561" cy="465187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defTabSz="914400" rtl="0" eaLnBrk="1" latinLnBrk="0" hangingPunct="1">
              <a:lnSpc>
                <a:spcPct val="150000"/>
              </a:lnSpc>
              <a:spcBef>
                <a:spcPts val="500"/>
              </a:spcBef>
              <a:buFont typeface="Arial" panose="020B0604020202020204" pitchFamily="34" charset="0"/>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40000"/>
              </a:lnSpc>
              <a:spcAft>
                <a:spcPts val="800"/>
              </a:spcAft>
            </a:pPr>
            <a:r>
              <a:rPr lang="en-US" sz="9600" b="1" cap="small" spc="50" dirty="0">
                <a:solidFill>
                  <a:srgbClr val="235177"/>
                </a:solidFill>
                <a:latin typeface="+mj-lt"/>
              </a:rPr>
              <a:t>INCLUDES: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200" i="0" cap="small" dirty="0">
                <a:solidFill>
                  <a:srgbClr val="235177"/>
                </a:solidFill>
                <a:latin typeface="+mj-lt"/>
              </a:rPr>
              <a:t> Companions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200" i="0" cap="small" dirty="0">
                <a:solidFill>
                  <a:srgbClr val="235177"/>
                </a:solidFill>
                <a:latin typeface="+mj-lt"/>
              </a:rPr>
              <a:t> Home Health Aides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200" i="0" cap="small" dirty="0">
                <a:solidFill>
                  <a:srgbClr val="235177"/>
                </a:solidFill>
                <a:latin typeface="+mj-lt"/>
              </a:rPr>
              <a:t> Help Around the Home</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200" i="0" cap="small" dirty="0">
                <a:solidFill>
                  <a:srgbClr val="235177"/>
                </a:solidFill>
                <a:latin typeface="+mj-lt"/>
              </a:rPr>
              <a:t> Assistance with Meals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9200" i="0" cap="small" dirty="0">
                <a:solidFill>
                  <a:srgbClr val="235177"/>
                </a:solidFill>
                <a:latin typeface="+mj-lt"/>
              </a:rPr>
              <a:t> Assistance with personal care</a:t>
            </a:r>
          </a:p>
          <a:p>
            <a:pPr lvl="1" algn="l">
              <a:lnSpc>
                <a:spcPct val="140000"/>
              </a:lnSpc>
              <a:spcAft>
                <a:spcPts val="800"/>
              </a:spcAft>
            </a:pPr>
            <a:r>
              <a:rPr lang="en-US" sz="9600" b="1" i="0" dirty="0">
                <a:solidFill>
                  <a:srgbClr val="235177"/>
                </a:solidFill>
                <a:latin typeface="+mj-lt"/>
                <a:ea typeface="Aptos" panose="020B0004020202020204" pitchFamily="34" charset="0"/>
                <a:cs typeface="Times New Roman" panose="02020603050405020304" pitchFamily="18" charset="0"/>
              </a:rPr>
              <a:t>	</a:t>
            </a:r>
          </a:p>
          <a:p>
            <a:pPr algn="l">
              <a:lnSpc>
                <a:spcPct val="120000"/>
              </a:lnSpc>
              <a:spcAft>
                <a:spcPts val="800"/>
              </a:spcAft>
            </a:pPr>
            <a:r>
              <a:rPr lang="en-US" sz="5600" dirty="0">
                <a:solidFill>
                  <a:srgbClr val="235177"/>
                </a:solidFill>
                <a:latin typeface="+mj-lt"/>
                <a:ea typeface="Aptos" panose="020B0004020202020204" pitchFamily="34" charset="0"/>
                <a:cs typeface="Times New Roman" panose="02020603050405020304" pitchFamily="18" charset="0"/>
              </a:rPr>
              <a:t>Private pay, long-term care insurance, Medicaid/waiver, diocese, &amp; VA Benefits</a:t>
            </a:r>
            <a:endParaRPr lang="en-US" sz="5600" b="1" cap="none" spc="50" dirty="0">
              <a:latin typeface="+mj-lt"/>
            </a:endParaRPr>
          </a:p>
          <a:p>
            <a:pPr algn="l">
              <a:lnSpc>
                <a:spcPct val="140000"/>
              </a:lnSpc>
              <a:spcAft>
                <a:spcPts val="800"/>
              </a:spcAft>
            </a:pPr>
            <a:r>
              <a:rPr lang="en-US" sz="1600" spc="50" dirty="0"/>
              <a:t>.   </a:t>
            </a:r>
          </a:p>
        </p:txBody>
      </p:sp>
      <p:pic>
        <p:nvPicPr>
          <p:cNvPr id="4" name="Picture 3">
            <a:extLst>
              <a:ext uri="{FF2B5EF4-FFF2-40B4-BE49-F238E27FC236}">
                <a16:creationId xmlns:a16="http://schemas.microsoft.com/office/drawing/2014/main" id="{D0E93DCF-4720-E14D-9CB3-EB215653A1E7}"/>
              </a:ext>
            </a:extLst>
          </p:cNvPr>
          <p:cNvPicPr>
            <a:picLocks noChangeAspect="1"/>
          </p:cNvPicPr>
          <p:nvPr/>
        </p:nvPicPr>
        <p:blipFill>
          <a:blip r:embed="rId5"/>
          <a:srcRect t="5761" b="5761"/>
          <a:stretch/>
        </p:blipFill>
        <p:spPr>
          <a:xfrm>
            <a:off x="7744997" y="1206732"/>
            <a:ext cx="4447003" cy="4444536"/>
          </a:xfrm>
          <a:prstGeom prst="rect">
            <a:avLst/>
          </a:prstGeom>
        </p:spPr>
      </p:pic>
    </p:spTree>
    <p:extLst>
      <p:ext uri="{BB962C8B-B14F-4D97-AF65-F5344CB8AC3E}">
        <p14:creationId xmlns:p14="http://schemas.microsoft.com/office/powerpoint/2010/main" val="49424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E7B51-BF16-C836-B424-FB96A85F4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A705CB-EBCD-15DB-6A8B-988C2803DC8C}"/>
              </a:ext>
            </a:extLst>
          </p:cNvPr>
          <p:cNvSpPr>
            <a:spLocks noGrp="1"/>
          </p:cNvSpPr>
          <p:nvPr>
            <p:ph type="title"/>
          </p:nvPr>
        </p:nvSpPr>
        <p:spPr>
          <a:xfrm>
            <a:off x="-225799" y="396908"/>
            <a:ext cx="8761068" cy="1189415"/>
          </a:xfrm>
        </p:spPr>
        <p:txBody>
          <a:bodyPr>
            <a:noAutofit/>
          </a:bodyPr>
          <a:lstStyle/>
          <a:p>
            <a:r>
              <a:rPr lang="en-US" sz="4800" b="1" dirty="0">
                <a:solidFill>
                  <a:srgbClr val="235177"/>
                </a:solidFill>
              </a:rPr>
              <a:t>Home Care-</a:t>
            </a:r>
            <a:br>
              <a:rPr lang="en-US" sz="4800" b="1" dirty="0">
                <a:solidFill>
                  <a:srgbClr val="235177"/>
                </a:solidFill>
              </a:rPr>
            </a:br>
            <a:r>
              <a:rPr lang="en-US" sz="4800" b="1" dirty="0">
                <a:solidFill>
                  <a:srgbClr val="235177"/>
                </a:solidFill>
              </a:rPr>
              <a:t>Aging Life Care Specialist</a:t>
            </a:r>
          </a:p>
        </p:txBody>
      </p:sp>
      <p:sp>
        <p:nvSpPr>
          <p:cNvPr id="3" name="TextBox 2">
            <a:extLst>
              <a:ext uri="{FF2B5EF4-FFF2-40B4-BE49-F238E27FC236}">
                <a16:creationId xmlns:a16="http://schemas.microsoft.com/office/drawing/2014/main" id="{B61B8770-8C27-52A9-CF2E-DC5FC1E23C5C}"/>
              </a:ext>
            </a:extLst>
          </p:cNvPr>
          <p:cNvSpPr txBox="1"/>
          <p:nvPr/>
        </p:nvSpPr>
        <p:spPr>
          <a:xfrm>
            <a:off x="1627838" y="1979631"/>
            <a:ext cx="8761068" cy="5101397"/>
          </a:xfrm>
          <a:prstGeom prst="rect">
            <a:avLst/>
          </a:prstGeom>
          <a:noFill/>
        </p:spPr>
        <p:txBody>
          <a:bodyPr wrap="square" rtlCol="0">
            <a:spAutoFit/>
          </a:bodyPr>
          <a:lstStyle/>
          <a:p>
            <a:pPr marL="285750" indent="-285750">
              <a:lnSpc>
                <a:spcPct val="150000"/>
              </a:lnSpc>
              <a:buBlip>
                <a:blip r:embed="rId3">
                  <a:extLst>
                    <a:ext uri="{96DAC541-7B7A-43D3-8B79-37D633B846F1}">
                      <asvg:svgBlip xmlns:asvg="http://schemas.microsoft.com/office/drawing/2016/SVG/main" r:embed="rId4"/>
                    </a:ext>
                  </a:extLst>
                </a:blip>
              </a:buBlip>
            </a:pPr>
            <a:r>
              <a:rPr lang="en-US" sz="2500" dirty="0">
                <a:solidFill>
                  <a:srgbClr val="235177"/>
                </a:solidFill>
                <a:latin typeface="+mj-lt"/>
              </a:rPr>
              <a:t> </a:t>
            </a:r>
            <a:r>
              <a:rPr lang="en-US" sz="2500" cap="small" dirty="0">
                <a:solidFill>
                  <a:srgbClr val="235177"/>
                </a:solidFill>
                <a:latin typeface="+mj-lt"/>
              </a:rPr>
              <a:t>Personalized Care Plan</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 Coordinates Care</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 Medication Management</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 Coordinates Doctors’ Appointments</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 Attends Doctors’ Appointments</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 Keeps Family Informed</a:t>
            </a:r>
          </a:p>
          <a:p>
            <a:pPr marL="285750" indent="-285750">
              <a:lnSpc>
                <a:spcPct val="150000"/>
              </a:lnSpc>
              <a:buBlip>
                <a:blip r:embed="rId3">
                  <a:extLst>
                    <a:ext uri="{96DAC541-7B7A-43D3-8B79-37D633B846F1}">
                      <asvg:svgBlip xmlns:asvg="http://schemas.microsoft.com/office/drawing/2016/SVG/main" r:embed="rId4"/>
                    </a:ext>
                  </a:extLst>
                </a:blip>
              </a:buBlip>
            </a:pPr>
            <a:r>
              <a:rPr lang="en-US" sz="2500" cap="small" dirty="0">
                <a:solidFill>
                  <a:srgbClr val="235177"/>
                </a:solidFill>
                <a:latin typeface="+mj-lt"/>
              </a:rPr>
              <a:t>Review of long-term care insurance policies</a:t>
            </a:r>
          </a:p>
          <a:p>
            <a:endParaRPr lang="en-US" sz="2500" dirty="0">
              <a:solidFill>
                <a:srgbClr val="235177"/>
              </a:solidFill>
              <a:latin typeface="+mj-lt"/>
            </a:endParaRPr>
          </a:p>
          <a:p>
            <a:r>
              <a:rPr lang="en-US" sz="2000" dirty="0">
                <a:solidFill>
                  <a:srgbClr val="235177"/>
                </a:solidFill>
                <a:latin typeface="+mj-lt"/>
              </a:rPr>
              <a:t>PRIVATE PAY</a:t>
            </a:r>
          </a:p>
          <a:p>
            <a:endParaRPr lang="en-US" dirty="0"/>
          </a:p>
        </p:txBody>
      </p:sp>
    </p:spTree>
    <p:extLst>
      <p:ext uri="{BB962C8B-B14F-4D97-AF65-F5344CB8AC3E}">
        <p14:creationId xmlns:p14="http://schemas.microsoft.com/office/powerpoint/2010/main" val="4088658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5FC4C81-9FF9-C819-32FB-630913A623E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268346D-5E77-4906-AC8D-57FB88F11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6">
            <a:extLst>
              <a:ext uri="{FF2B5EF4-FFF2-40B4-BE49-F238E27FC236}">
                <a16:creationId xmlns:a16="http://schemas.microsoft.com/office/drawing/2014/main" id="{6AB4F94F-00DC-71B5-6734-DFABC46ACE7D}"/>
              </a:ext>
            </a:extLst>
          </p:cNvPr>
          <p:cNvSpPr txBox="1">
            <a:spLocks/>
          </p:cNvSpPr>
          <p:nvPr/>
        </p:nvSpPr>
        <p:spPr>
          <a:xfrm>
            <a:off x="5271952" y="415651"/>
            <a:ext cx="6080442" cy="788739"/>
          </a:xfrm>
          <a:prstGeom prst="rect">
            <a:avLst/>
          </a:prstGeom>
        </p:spPr>
        <p:txBody>
          <a:bodyPr vert="horz" wrap="square" lIns="91440" tIns="45720" rIns="91440" bIns="45720" rtlCol="0" anchor="b" anchorCtr="0">
            <a:noAutofit/>
          </a:bodyPr>
          <a:lstStyle>
            <a:lvl1pPr algn="ctr" defTabSz="914400" rtl="0" eaLnBrk="1" latinLnBrk="0" hangingPunct="1">
              <a:lnSpc>
                <a:spcPct val="100000"/>
              </a:lnSpc>
              <a:spcBef>
                <a:spcPct val="0"/>
              </a:spcBef>
              <a:buNone/>
              <a:defRPr sz="4800" kern="1200" cap="none" spc="0" baseline="0">
                <a:solidFill>
                  <a:schemeClr val="tx1"/>
                </a:solidFill>
                <a:latin typeface="+mj-lt"/>
                <a:ea typeface="+mj-ea"/>
                <a:cs typeface="+mj-cs"/>
              </a:defRPr>
            </a:lvl1pPr>
          </a:lstStyle>
          <a:p>
            <a:pPr>
              <a:spcAft>
                <a:spcPts val="800"/>
              </a:spcAft>
            </a:pPr>
            <a:r>
              <a:rPr lang="en-US" sz="5300" b="1" kern="1200" cap="none" spc="0" baseline="0" dirty="0">
                <a:solidFill>
                  <a:srgbClr val="235177"/>
                </a:solidFill>
                <a:latin typeface="+mj-lt"/>
                <a:ea typeface="+mj-ea"/>
                <a:cs typeface="+mj-cs"/>
              </a:rPr>
              <a:t>Adult Day Centers</a:t>
            </a:r>
          </a:p>
        </p:txBody>
      </p:sp>
      <p:cxnSp>
        <p:nvCxnSpPr>
          <p:cNvPr id="17" name="Straight Connector 16">
            <a:extLst>
              <a:ext uri="{FF2B5EF4-FFF2-40B4-BE49-F238E27FC236}">
                <a16:creationId xmlns:a16="http://schemas.microsoft.com/office/drawing/2014/main" id="{4CBC1FDF-AE13-4731-B38F-2761BDFDBB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ctangle 1">
            <a:extLst>
              <a:ext uri="{FF2B5EF4-FFF2-40B4-BE49-F238E27FC236}">
                <a16:creationId xmlns:a16="http://schemas.microsoft.com/office/drawing/2014/main" id="{709D701C-F090-D333-D764-14B108EC74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Subtitle 7">
            <a:extLst>
              <a:ext uri="{FF2B5EF4-FFF2-40B4-BE49-F238E27FC236}">
                <a16:creationId xmlns:a16="http://schemas.microsoft.com/office/drawing/2014/main" id="{C91CBDD7-C6ED-3E20-9D46-C43DD5785841}"/>
              </a:ext>
            </a:extLst>
          </p:cNvPr>
          <p:cNvSpPr txBox="1">
            <a:spLocks/>
          </p:cNvSpPr>
          <p:nvPr/>
        </p:nvSpPr>
        <p:spPr>
          <a:xfrm>
            <a:off x="5957922" y="1512917"/>
            <a:ext cx="7241754" cy="4362568"/>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defTabSz="914400" rtl="0" eaLnBrk="1" latinLnBrk="0" hangingPunct="1">
              <a:lnSpc>
                <a:spcPct val="150000"/>
              </a:lnSpc>
              <a:spcBef>
                <a:spcPts val="500"/>
              </a:spcBef>
              <a:buFont typeface="Arial" panose="020B0604020202020204" pitchFamily="34" charset="0"/>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7800" i="0" cap="all" dirty="0">
                <a:solidFill>
                  <a:srgbClr val="235177"/>
                </a:solidFill>
                <a:latin typeface="+mj-lt"/>
              </a:rPr>
              <a:t>Seniors remain at home</a:t>
            </a:r>
          </a:p>
          <a:p>
            <a:pPr algn="l"/>
            <a:endParaRPr lang="en-US" sz="4000" i="0" cap="all" dirty="0">
              <a:solidFill>
                <a:srgbClr val="235177"/>
              </a:solidFill>
              <a:latin typeface="+mj-lt"/>
            </a:endParaRPr>
          </a:p>
          <a:p>
            <a:pPr algn="l"/>
            <a:r>
              <a:rPr lang="en-US" sz="7200" b="1" cap="none" spc="50" dirty="0">
                <a:solidFill>
                  <a:srgbClr val="235177"/>
                </a:solidFill>
                <a:latin typeface="+mj-lt"/>
              </a:rPr>
              <a:t>INCLUDES:</a:t>
            </a:r>
          </a:p>
          <a:p>
            <a:pPr marL="1365750" lvl="2" indent="-285750">
              <a:buBlip>
                <a:blip r:embed="rId3">
                  <a:extLst>
                    <a:ext uri="{96DAC541-7B7A-43D3-8B79-37D633B846F1}">
                      <asvg:svgBlip xmlns:asvg="http://schemas.microsoft.com/office/drawing/2016/SVG/main" r:embed="rId4"/>
                    </a:ext>
                  </a:extLst>
                </a:blip>
              </a:buBlip>
            </a:pPr>
            <a:r>
              <a:rPr lang="en-US" sz="8000" cap="all" dirty="0">
                <a:solidFill>
                  <a:srgbClr val="235177"/>
                </a:solidFill>
                <a:latin typeface="+mj-lt"/>
              </a:rPr>
              <a:t>Memory care Needs</a:t>
            </a:r>
          </a:p>
          <a:p>
            <a:pPr marL="1365750" lvl="2" indent="-28575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Early memory loss Programs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Health monitoring</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Medication Management</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Meals and Nutrition</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Personal Care</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Access to therapies</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r>
              <a:rPr lang="en-US" sz="8000" i="0" cap="all" dirty="0">
                <a:solidFill>
                  <a:srgbClr val="235177"/>
                </a:solidFill>
                <a:latin typeface="+mj-lt"/>
              </a:rPr>
              <a:t> Socialization</a:t>
            </a: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endParaRPr lang="en-US" sz="9800" i="0" cap="all" dirty="0">
              <a:solidFill>
                <a:srgbClr val="235177"/>
              </a:solidFill>
              <a:latin typeface="+mj-lt"/>
            </a:endParaRP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endParaRPr lang="en-US" sz="9800" i="0" dirty="0">
              <a:solidFill>
                <a:srgbClr val="235177"/>
              </a:solidFill>
              <a:latin typeface="+mj-lt"/>
            </a:endParaRPr>
          </a:p>
          <a:p>
            <a:pPr marL="645750" lvl="1" indent="-285750" algn="l">
              <a:buFont typeface="Arial" panose="020B0604020202020204" pitchFamily="34" charset="0"/>
              <a:buBlip>
                <a:blip r:embed="rId3">
                  <a:extLst>
                    <a:ext uri="{96DAC541-7B7A-43D3-8B79-37D633B846F1}">
                      <asvg:svgBlip xmlns:asvg="http://schemas.microsoft.com/office/drawing/2016/SVG/main" r:embed="rId4"/>
                    </a:ext>
                  </a:extLst>
                </a:blip>
              </a:buBlip>
            </a:pPr>
            <a:endParaRPr lang="en-US" sz="9800" i="0" dirty="0">
              <a:solidFill>
                <a:srgbClr val="235177"/>
              </a:solidFill>
              <a:latin typeface="+mj-lt"/>
            </a:endParaRPr>
          </a:p>
          <a:p>
            <a:pPr lvl="1" algn="l">
              <a:lnSpc>
                <a:spcPct val="140000"/>
              </a:lnSpc>
              <a:spcAft>
                <a:spcPts val="800"/>
              </a:spcAft>
            </a:pPr>
            <a:r>
              <a:rPr lang="en-US" sz="9600" b="1" i="0" dirty="0">
                <a:solidFill>
                  <a:srgbClr val="235177">
                    <a:alpha val="60000"/>
                  </a:srgbClr>
                </a:solidFill>
                <a:latin typeface="+mj-lt"/>
                <a:ea typeface="Aptos" panose="020B0004020202020204" pitchFamily="34" charset="0"/>
                <a:cs typeface="Times New Roman" panose="02020603050405020304" pitchFamily="18" charset="0"/>
              </a:rPr>
              <a:t>	</a:t>
            </a:r>
          </a:p>
          <a:p>
            <a:pPr algn="l">
              <a:lnSpc>
                <a:spcPct val="140000"/>
              </a:lnSpc>
              <a:spcAft>
                <a:spcPts val="800"/>
              </a:spcAft>
            </a:pPr>
            <a:r>
              <a:rPr lang="en-US" sz="1600" b="1" cap="none" spc="50" dirty="0">
                <a:latin typeface="+mj-lt"/>
              </a:rPr>
              <a:t>	</a:t>
            </a:r>
          </a:p>
          <a:p>
            <a:pPr algn="l">
              <a:lnSpc>
                <a:spcPct val="140000"/>
              </a:lnSpc>
              <a:spcAft>
                <a:spcPts val="800"/>
              </a:spcAft>
            </a:pPr>
            <a:r>
              <a:rPr lang="en-US" sz="1600" spc="50" dirty="0"/>
              <a:t>.   </a:t>
            </a:r>
          </a:p>
        </p:txBody>
      </p:sp>
      <p:sp>
        <p:nvSpPr>
          <p:cNvPr id="8" name="TextBox 7">
            <a:extLst>
              <a:ext uri="{FF2B5EF4-FFF2-40B4-BE49-F238E27FC236}">
                <a16:creationId xmlns:a16="http://schemas.microsoft.com/office/drawing/2014/main" id="{93352A55-704C-65E6-E915-F5233DD55B35}"/>
              </a:ext>
            </a:extLst>
          </p:cNvPr>
          <p:cNvSpPr txBox="1"/>
          <p:nvPr/>
        </p:nvSpPr>
        <p:spPr>
          <a:xfrm>
            <a:off x="-108065" y="5676721"/>
            <a:ext cx="6284421" cy="584775"/>
          </a:xfrm>
          <a:prstGeom prst="rect">
            <a:avLst/>
          </a:prstGeom>
          <a:noFill/>
        </p:spPr>
        <p:txBody>
          <a:bodyPr wrap="square">
            <a:spAutoFit/>
          </a:bodyPr>
          <a:lstStyle/>
          <a:p>
            <a:pPr marL="645750" lvl="1" indent="-285750">
              <a:buFont typeface="Arial" panose="020B0604020202020204" pitchFamily="34" charset="0"/>
              <a:buChar char="•"/>
            </a:pPr>
            <a:r>
              <a:rPr lang="en-US" sz="1600" cap="all" dirty="0">
                <a:solidFill>
                  <a:srgbClr val="235177"/>
                </a:solidFill>
                <a:latin typeface="+mj-lt"/>
              </a:rPr>
              <a:t>private pay, </a:t>
            </a:r>
            <a:r>
              <a:rPr lang="en-US" sz="1600" i="0" cap="all" dirty="0">
                <a:solidFill>
                  <a:srgbClr val="235177"/>
                </a:solidFill>
                <a:latin typeface="+mj-lt"/>
              </a:rPr>
              <a:t>Medicaid, state co-pay program, respite services, &amp; </a:t>
            </a:r>
            <a:r>
              <a:rPr lang="en-US" sz="1600" i="0" cap="all" dirty="0" err="1">
                <a:solidFill>
                  <a:srgbClr val="235177"/>
                </a:solidFill>
                <a:latin typeface="+mj-lt"/>
              </a:rPr>
              <a:t>va</a:t>
            </a:r>
            <a:r>
              <a:rPr lang="en-US" sz="1600" i="0" cap="all" dirty="0">
                <a:solidFill>
                  <a:srgbClr val="235177"/>
                </a:solidFill>
                <a:latin typeface="+mj-lt"/>
              </a:rPr>
              <a:t> Benefits</a:t>
            </a:r>
          </a:p>
        </p:txBody>
      </p:sp>
      <p:pic>
        <p:nvPicPr>
          <p:cNvPr id="4" name="Picture 3">
            <a:extLst>
              <a:ext uri="{FF2B5EF4-FFF2-40B4-BE49-F238E27FC236}">
                <a16:creationId xmlns:a16="http://schemas.microsoft.com/office/drawing/2014/main" id="{DC555827-ED2A-B293-AB56-21D7E462C4EC}"/>
              </a:ext>
            </a:extLst>
          </p:cNvPr>
          <p:cNvPicPr>
            <a:picLocks noChangeAspect="1"/>
          </p:cNvPicPr>
          <p:nvPr/>
        </p:nvPicPr>
        <p:blipFill>
          <a:blip r:embed="rId5"/>
          <a:stretch>
            <a:fillRect/>
          </a:stretch>
        </p:blipFill>
        <p:spPr>
          <a:xfrm>
            <a:off x="-1" y="-7370"/>
            <a:ext cx="4031673" cy="5375564"/>
          </a:xfrm>
          <a:prstGeom prst="rect">
            <a:avLst/>
          </a:prstGeom>
        </p:spPr>
      </p:pic>
    </p:spTree>
    <p:extLst>
      <p:ext uri="{BB962C8B-B14F-4D97-AF65-F5344CB8AC3E}">
        <p14:creationId xmlns:p14="http://schemas.microsoft.com/office/powerpoint/2010/main" val="3726859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0CB4A-CD82-779E-6C76-525F3899A70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3A8E7FF-8265-231F-75BC-C059D2D7AB36}"/>
              </a:ext>
            </a:extLst>
          </p:cNvPr>
          <p:cNvSpPr>
            <a:spLocks noGrp="1"/>
          </p:cNvSpPr>
          <p:nvPr>
            <p:ph type="title"/>
          </p:nvPr>
        </p:nvSpPr>
        <p:spPr>
          <a:xfrm>
            <a:off x="251869" y="248645"/>
            <a:ext cx="5828593" cy="1453003"/>
          </a:xfrm>
        </p:spPr>
        <p:txBody>
          <a:bodyPr vert="horz" wrap="square" lIns="91440" tIns="45720" rIns="91440" bIns="45720" rtlCol="0" anchor="b" anchorCtr="0">
            <a:noAutofit/>
          </a:bodyPr>
          <a:lstStyle/>
          <a:p>
            <a:pPr marR="0" lvl="0">
              <a:spcAft>
                <a:spcPts val="800"/>
              </a:spcAft>
            </a:pPr>
            <a:r>
              <a:rPr lang="en-US" b="1" kern="1200" cap="none" spc="0" baseline="0" dirty="0">
                <a:solidFill>
                  <a:srgbClr val="235177"/>
                </a:solidFill>
                <a:effectLst/>
                <a:latin typeface="+mj-lt"/>
                <a:ea typeface="+mj-ea"/>
                <a:cs typeface="+mj-cs"/>
              </a:rPr>
              <a:t>Independent Living &amp; Senior Housing</a:t>
            </a:r>
          </a:p>
        </p:txBody>
      </p:sp>
      <p:pic>
        <p:nvPicPr>
          <p:cNvPr id="5" name="Picture 4" descr="A person holding a cane and a person holding her hands&#10;&#10;Description automatically generated">
            <a:extLst>
              <a:ext uri="{FF2B5EF4-FFF2-40B4-BE49-F238E27FC236}">
                <a16:creationId xmlns:a16="http://schemas.microsoft.com/office/drawing/2014/main" id="{9365281E-69EC-D6C3-4384-E9008C6EE115}"/>
              </a:ext>
            </a:extLst>
          </p:cNvPr>
          <p:cNvPicPr>
            <a:picLocks noChangeAspect="1"/>
          </p:cNvPicPr>
          <p:nvPr/>
        </p:nvPicPr>
        <p:blipFill>
          <a:blip r:embed="rId3"/>
          <a:srcRect l="5382" r="5502"/>
          <a:stretch/>
        </p:blipFill>
        <p:spPr>
          <a:xfrm>
            <a:off x="6096000" y="10"/>
            <a:ext cx="6111538" cy="6857990"/>
          </a:xfrm>
          <a:prstGeom prst="rect">
            <a:avLst/>
          </a:prstGeom>
        </p:spPr>
      </p:pic>
      <p:sp>
        <p:nvSpPr>
          <p:cNvPr id="3" name="Rectangle 1">
            <a:extLst>
              <a:ext uri="{FF2B5EF4-FFF2-40B4-BE49-F238E27FC236}">
                <a16:creationId xmlns:a16="http://schemas.microsoft.com/office/drawing/2014/main" id="{F8CE49F5-B992-B322-DD3D-1C4DC5FE7EA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Subtitle 7">
            <a:extLst>
              <a:ext uri="{FF2B5EF4-FFF2-40B4-BE49-F238E27FC236}">
                <a16:creationId xmlns:a16="http://schemas.microsoft.com/office/drawing/2014/main" id="{6DF0524E-754C-105D-A1A4-BDF035F5484B}"/>
              </a:ext>
            </a:extLst>
          </p:cNvPr>
          <p:cNvSpPr txBox="1">
            <a:spLocks/>
          </p:cNvSpPr>
          <p:nvPr/>
        </p:nvSpPr>
        <p:spPr>
          <a:xfrm>
            <a:off x="-121185" y="2049137"/>
            <a:ext cx="6201648" cy="465187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defTabSz="914400" rtl="0" eaLnBrk="1" latinLnBrk="0" hangingPunct="1">
              <a:lnSpc>
                <a:spcPct val="150000"/>
              </a:lnSpc>
              <a:spcBef>
                <a:spcPts val="500"/>
              </a:spcBef>
              <a:buFont typeface="Arial" panose="020B0604020202020204" pitchFamily="34" charset="0"/>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9800" i="0" dirty="0">
                <a:solidFill>
                  <a:srgbClr val="235177"/>
                </a:solidFill>
                <a:latin typeface="+mj-lt"/>
              </a:rPr>
              <a:t> </a:t>
            </a:r>
            <a:r>
              <a:rPr lang="en-US" sz="8800" i="0" cap="all" dirty="0">
                <a:solidFill>
                  <a:srgbClr val="235177"/>
                </a:solidFill>
                <a:latin typeface="+mj-lt"/>
              </a:rPr>
              <a:t>Seniors are independent</a:t>
            </a: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endParaRPr lang="en-US" sz="4000" i="0" cap="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800" i="0" cap="all" dirty="0">
                <a:solidFill>
                  <a:srgbClr val="235177"/>
                </a:solidFill>
                <a:latin typeface="+mj-lt"/>
              </a:rPr>
              <a:t> Age restrictions </a:t>
            </a:r>
          </a:p>
          <a:p>
            <a:pPr lvl="1" algn="l"/>
            <a:endParaRPr lang="en-US" sz="4000" i="0" cap="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800" i="0" cap="all" dirty="0">
                <a:solidFill>
                  <a:srgbClr val="235177"/>
                </a:solidFill>
                <a:latin typeface="+mj-lt"/>
              </a:rPr>
              <a:t> Health services not included</a:t>
            </a:r>
          </a:p>
          <a:p>
            <a:pPr lvl="1" algn="l"/>
            <a:endParaRPr lang="en-US" sz="4000" i="0" cap="all" dirty="0">
              <a:solidFill>
                <a:srgbClr val="235177"/>
              </a:solidFill>
              <a:latin typeface="+mj-lt"/>
            </a:endParaRPr>
          </a:p>
          <a:p>
            <a:pPr marL="645750" lvl="1" indent="-285750" algn="l">
              <a:buFont typeface="Arial" panose="020B0604020202020204" pitchFamily="34" charset="0"/>
              <a:buBlip>
                <a:blip r:embed="rId4">
                  <a:extLst>
                    <a:ext uri="{96DAC541-7B7A-43D3-8B79-37D633B846F1}">
                      <asvg:svgBlip xmlns:asvg="http://schemas.microsoft.com/office/drawing/2016/SVG/main" r:embed="rId5"/>
                    </a:ext>
                  </a:extLst>
                </a:blip>
              </a:buBlip>
            </a:pPr>
            <a:r>
              <a:rPr lang="en-US" sz="8800" i="0" cap="all" dirty="0">
                <a:solidFill>
                  <a:srgbClr val="235177"/>
                </a:solidFill>
                <a:latin typeface="+mj-lt"/>
              </a:rPr>
              <a:t>safety features often incorporated</a:t>
            </a:r>
          </a:p>
          <a:p>
            <a:pPr lvl="1" algn="l"/>
            <a:endParaRPr lang="en-US" sz="4000" i="0" dirty="0">
              <a:solidFill>
                <a:srgbClr val="235177"/>
              </a:solidFill>
              <a:latin typeface="+mj-lt"/>
            </a:endParaRPr>
          </a:p>
          <a:p>
            <a:pPr lvl="1" algn="l">
              <a:lnSpc>
                <a:spcPct val="140000"/>
              </a:lnSpc>
              <a:spcAft>
                <a:spcPts val="800"/>
              </a:spcAft>
            </a:pPr>
            <a:r>
              <a:rPr lang="en-US" sz="9600" b="1" i="0" dirty="0">
                <a:solidFill>
                  <a:srgbClr val="235177">
                    <a:alpha val="60000"/>
                  </a:srgbClr>
                </a:solidFill>
                <a:latin typeface="+mj-lt"/>
                <a:ea typeface="Aptos" panose="020B0004020202020204" pitchFamily="34" charset="0"/>
                <a:cs typeface="Times New Roman" panose="02020603050405020304" pitchFamily="18" charset="0"/>
              </a:rPr>
              <a:t>	</a:t>
            </a:r>
          </a:p>
          <a:p>
            <a:pPr algn="l">
              <a:lnSpc>
                <a:spcPct val="140000"/>
              </a:lnSpc>
              <a:spcAft>
                <a:spcPts val="800"/>
              </a:spcAft>
            </a:pPr>
            <a:r>
              <a:rPr lang="en-US" sz="1600" b="1" cap="none" spc="50" dirty="0">
                <a:latin typeface="+mj-lt"/>
              </a:rPr>
              <a:t>	</a:t>
            </a:r>
          </a:p>
          <a:p>
            <a:pPr algn="l">
              <a:lnSpc>
                <a:spcPct val="140000"/>
              </a:lnSpc>
              <a:spcAft>
                <a:spcPts val="800"/>
              </a:spcAft>
            </a:pPr>
            <a:r>
              <a:rPr lang="en-US" sz="1600" spc="50" dirty="0"/>
              <a:t>.   </a:t>
            </a:r>
          </a:p>
        </p:txBody>
      </p:sp>
      <p:sp>
        <p:nvSpPr>
          <p:cNvPr id="4" name="TextBox 3">
            <a:extLst>
              <a:ext uri="{FF2B5EF4-FFF2-40B4-BE49-F238E27FC236}">
                <a16:creationId xmlns:a16="http://schemas.microsoft.com/office/drawing/2014/main" id="{EFDEE8D1-E4B1-86EE-200D-32C022DDE56B}"/>
              </a:ext>
            </a:extLst>
          </p:cNvPr>
          <p:cNvSpPr txBox="1"/>
          <p:nvPr/>
        </p:nvSpPr>
        <p:spPr>
          <a:xfrm>
            <a:off x="5777344" y="5651654"/>
            <a:ext cx="6430193" cy="1092607"/>
          </a:xfrm>
          <a:prstGeom prst="rect">
            <a:avLst/>
          </a:prstGeom>
          <a:noFill/>
        </p:spPr>
        <p:txBody>
          <a:bodyPr wrap="square">
            <a:spAutoFit/>
          </a:bodyPr>
          <a:lstStyle/>
          <a:p>
            <a:pPr marL="645750" lvl="1" indent="-285750" algn="l">
              <a:buFont typeface="Arial" panose="020B0604020202020204" pitchFamily="34" charset="0"/>
              <a:buChar char="•"/>
            </a:pPr>
            <a:r>
              <a:rPr lang="en-US" sz="1300" i="0" cap="all" dirty="0">
                <a:solidFill>
                  <a:srgbClr val="235177"/>
                </a:solidFill>
                <a:latin typeface="+mj-lt"/>
              </a:rPr>
              <a:t>Mostly private pay with a wide range of prices</a:t>
            </a:r>
            <a:endParaRPr lang="en-US" sz="1300" cap="all" dirty="0">
              <a:solidFill>
                <a:srgbClr val="235177"/>
              </a:solidFill>
              <a:latin typeface="+mj-lt"/>
            </a:endParaRPr>
          </a:p>
          <a:p>
            <a:pPr marL="360000" lvl="1" algn="l"/>
            <a:endParaRPr lang="en-US" sz="1300" i="0" cap="all" dirty="0">
              <a:solidFill>
                <a:srgbClr val="235177"/>
              </a:solidFill>
              <a:latin typeface="+mj-lt"/>
            </a:endParaRPr>
          </a:p>
          <a:p>
            <a:pPr marL="645750" lvl="1" indent="-285750" algn="l">
              <a:buFont typeface="Arial" panose="020B0604020202020204" pitchFamily="34" charset="0"/>
              <a:buChar char="•"/>
            </a:pPr>
            <a:r>
              <a:rPr lang="en-US" sz="1300" i="0" cap="all" dirty="0">
                <a:solidFill>
                  <a:srgbClr val="235177"/>
                </a:solidFill>
                <a:latin typeface="+mj-lt"/>
              </a:rPr>
              <a:t>Some affordable Medicaid/waiver apartments</a:t>
            </a:r>
          </a:p>
          <a:p>
            <a:pPr marL="360000" lvl="1" algn="l"/>
            <a:endParaRPr lang="en-US" sz="1300" i="0" cap="all" dirty="0">
              <a:solidFill>
                <a:srgbClr val="235177"/>
              </a:solidFill>
              <a:latin typeface="+mj-lt"/>
            </a:endParaRPr>
          </a:p>
          <a:p>
            <a:pPr marL="645750" lvl="1" indent="-285750" algn="l">
              <a:buFont typeface="Arial" panose="020B0604020202020204" pitchFamily="34" charset="0"/>
              <a:buChar char="•"/>
            </a:pPr>
            <a:r>
              <a:rPr lang="en-US" sz="1300" cap="all" dirty="0">
                <a:solidFill>
                  <a:srgbClr val="235177"/>
                </a:solidFill>
                <a:latin typeface="+mj-lt"/>
              </a:rPr>
              <a:t>Senior Housing- affordable based on income, long wait lists</a:t>
            </a:r>
            <a:endParaRPr lang="en-US" sz="1300" i="0" cap="all" dirty="0">
              <a:solidFill>
                <a:srgbClr val="235177"/>
              </a:solidFill>
              <a:latin typeface="+mj-lt"/>
            </a:endParaRPr>
          </a:p>
        </p:txBody>
      </p:sp>
      <p:pic>
        <p:nvPicPr>
          <p:cNvPr id="2" name="Picture 1">
            <a:extLst>
              <a:ext uri="{FF2B5EF4-FFF2-40B4-BE49-F238E27FC236}">
                <a16:creationId xmlns:a16="http://schemas.microsoft.com/office/drawing/2014/main" id="{89447ECF-38C8-85AF-D3BD-794E880F43B8}"/>
              </a:ext>
            </a:extLst>
          </p:cNvPr>
          <p:cNvPicPr>
            <a:picLocks noChangeAspect="1"/>
          </p:cNvPicPr>
          <p:nvPr/>
        </p:nvPicPr>
        <p:blipFill>
          <a:blip r:embed="rId6"/>
          <a:stretch>
            <a:fillRect/>
          </a:stretch>
        </p:blipFill>
        <p:spPr>
          <a:xfrm>
            <a:off x="6095999" y="1274688"/>
            <a:ext cx="6096001" cy="4065986"/>
          </a:xfrm>
          <a:prstGeom prst="rect">
            <a:avLst/>
          </a:prstGeom>
        </p:spPr>
      </p:pic>
    </p:spTree>
    <p:extLst>
      <p:ext uri="{BB962C8B-B14F-4D97-AF65-F5344CB8AC3E}">
        <p14:creationId xmlns:p14="http://schemas.microsoft.com/office/powerpoint/2010/main" val="1522419333"/>
      </p:ext>
    </p:extLst>
  </p:cSld>
  <p:clrMapOvr>
    <a:masterClrMapping/>
  </p:clrMapOvr>
</p:sld>
</file>

<file path=ppt/theme/theme1.xml><?xml version="1.0" encoding="utf-8"?>
<a:theme xmlns:a="http://schemas.openxmlformats.org/drawingml/2006/main" name="Frosty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DA3D6C0C97F74AAEE374E36CF1C938" ma:contentTypeVersion="6" ma:contentTypeDescription="Create a new document." ma:contentTypeScope="" ma:versionID="85656222e4f867bd5b408e455ef9bef2">
  <xsd:schema xmlns:xsd="http://www.w3.org/2001/XMLSchema" xmlns:xs="http://www.w3.org/2001/XMLSchema" xmlns:p="http://schemas.microsoft.com/office/2006/metadata/properties" xmlns:ns2="4330de4a-36fd-4476-82c6-81d9642fa319" xmlns:ns3="e5327582-9bad-4380-b8fc-244129f38883" targetNamespace="http://schemas.microsoft.com/office/2006/metadata/properties" ma:root="true" ma:fieldsID="3b545b33b450e28497464145dda2083d" ns2:_="" ns3:_="">
    <xsd:import namespace="4330de4a-36fd-4476-82c6-81d9642fa319"/>
    <xsd:import namespace="e5327582-9bad-4380-b8fc-244129f3888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30de4a-36fd-4476-82c6-81d9642fa3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327582-9bad-4380-b8fc-244129f3888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797327-BB27-45E4-9B75-3A9BE71929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30de4a-36fd-4476-82c6-81d9642fa319"/>
    <ds:schemaRef ds:uri="e5327582-9bad-4380-b8fc-244129f38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AE25C0-66E9-4E74-9814-75E5D2A6CABE}">
  <ds:schemaRefs>
    <ds:schemaRef ds:uri="http://purl.org/dc/elements/1.1/"/>
    <ds:schemaRef ds:uri="4330de4a-36fd-4476-82c6-81d9642fa319"/>
    <ds:schemaRef ds:uri="http://purl.org/dc/dcmitype/"/>
    <ds:schemaRef ds:uri="http://schemas.microsoft.com/office/2006/metadata/properties"/>
    <ds:schemaRef ds:uri="http://schemas.microsoft.com/office/infopath/2007/PartnerControls"/>
    <ds:schemaRef ds:uri="e5327582-9bad-4380-b8fc-244129f38883"/>
    <ds:schemaRef ds:uri="http://schemas.microsoft.com/office/2006/documentManagement/types"/>
    <ds:schemaRef ds:uri="http://www.w3.org/XML/1998/namespace"/>
    <ds:schemaRef ds:uri="http://purl.org/dc/terms/"/>
    <ds:schemaRef ds:uri="http://schemas.openxmlformats.org/package/2006/metadata/core-properties"/>
  </ds:schemaRefs>
</ds:datastoreItem>
</file>

<file path=customXml/itemProps3.xml><?xml version="1.0" encoding="utf-8"?>
<ds:datastoreItem xmlns:ds="http://schemas.openxmlformats.org/officeDocument/2006/customXml" ds:itemID="{8FEDA63D-DE73-4ED5-BDF0-D3D9FD35E1ED}">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{79F435AD-2F8C-4E7D-AD56-1C818FAE9F0D}tf11158769_win32</Template>
  <TotalTime>9795</TotalTime>
  <Words>995</Words>
  <Application>Microsoft Office PowerPoint</Application>
  <PresentationFormat>Widescreen</PresentationFormat>
  <Paragraphs>202</Paragraphs>
  <Slides>22</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Avenir Next LT Pro</vt:lpstr>
      <vt:lpstr>Calibri</vt:lpstr>
      <vt:lpstr>Goudy Old Style</vt:lpstr>
      <vt:lpstr>Proxima Nova</vt:lpstr>
      <vt:lpstr>Proxima Nova Light</vt:lpstr>
      <vt:lpstr>Proxima Nova Medium</vt:lpstr>
      <vt:lpstr>Tahoma</vt:lpstr>
      <vt:lpstr>Wingdings</vt:lpstr>
      <vt:lpstr>FrostyVTI</vt:lpstr>
      <vt:lpstr>PowerPoint Presentation</vt:lpstr>
      <vt:lpstr>PowerPoint Presentation</vt:lpstr>
      <vt:lpstr>Long Term Care Options Explained</vt:lpstr>
      <vt:lpstr>Long Term Care Options</vt:lpstr>
      <vt:lpstr>PowerPoint Presentation</vt:lpstr>
      <vt:lpstr>Home Care Private Duty</vt:lpstr>
      <vt:lpstr>Home Care- Aging Life Care Specialist</vt:lpstr>
      <vt:lpstr>PowerPoint Presentation</vt:lpstr>
      <vt:lpstr>Independent Living &amp; Senior Housing</vt:lpstr>
      <vt:lpstr>PowerPoint Presentation</vt:lpstr>
      <vt:lpstr>Assisted Living  Memory Care</vt:lpstr>
      <vt:lpstr>Nursing Home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Briana Aucoin</dc:creator>
  <cp:lastModifiedBy>Erica Bryson</cp:lastModifiedBy>
  <cp:revision>19</cp:revision>
  <cp:lastPrinted>2025-05-16T16:11:49Z</cp:lastPrinted>
  <dcterms:created xsi:type="dcterms:W3CDTF">2025-01-10T23:57:35Z</dcterms:created>
  <dcterms:modified xsi:type="dcterms:W3CDTF">2025-05-16T16:45:34Z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0x01010066DA3D6C0C97F74AAEE374E36CF1C938</vt:lpwstr>
  </property>
</Properties>
</file>